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00008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0D116E-4309-4C07-BC78-973E7D809A66}" type="datetimeFigureOut">
              <a:rPr lang="es-CO" smtClean="0"/>
              <a:pPr/>
              <a:t>29/10/2013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20EF33-D980-4A36-A8E4-BDB0BD4BCB04}"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0D65418-D071-4F15-BDAA-3E335A6E742B}" type="datetimeFigureOut">
              <a:rPr lang="es-CO" smtClean="0"/>
              <a:pPr/>
              <a:t>29/10/2013</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BA81108E-BA12-46B9-9AA3-E57F1293F866}"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0D65418-D071-4F15-BDAA-3E335A6E742B}" type="datetimeFigureOut">
              <a:rPr lang="es-CO" smtClean="0"/>
              <a:pPr/>
              <a:t>29/10/2013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A81108E-BA12-46B9-9AA3-E57F1293F866}" type="slidenum">
              <a:rPr lang="es-CO" smtClean="0"/>
              <a:pPr/>
              <a:t>‹Nº›</a:t>
            </a:fld>
            <a:endParaRPr lang="es-CO"/>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0D65418-D071-4F15-BDAA-3E335A6E742B}" type="datetimeFigureOut">
              <a:rPr lang="es-CO" smtClean="0"/>
              <a:pPr/>
              <a:t>29/10/2013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A81108E-BA12-46B9-9AA3-E57F1293F866}" type="slidenum">
              <a:rPr lang="es-CO" smtClean="0"/>
              <a:pPr/>
              <a:t>‹Nº›</a:t>
            </a:fld>
            <a:endParaRPr lang="es-CO"/>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0D65418-D071-4F15-BDAA-3E335A6E742B}" type="datetimeFigureOut">
              <a:rPr lang="es-CO" smtClean="0"/>
              <a:pPr/>
              <a:t>29/10/2013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A81108E-BA12-46B9-9AA3-E57F1293F866}" type="slidenum">
              <a:rPr lang="es-CO" smtClean="0"/>
              <a:pPr/>
              <a:t>‹Nº›</a:t>
            </a:fld>
            <a:endParaRPr lang="es-CO"/>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0D65418-D071-4F15-BDAA-3E335A6E742B}" type="datetimeFigureOut">
              <a:rPr lang="es-CO" smtClean="0"/>
              <a:pPr/>
              <a:t>29/10/2013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A81108E-BA12-46B9-9AA3-E57F1293F866}"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0D65418-D071-4F15-BDAA-3E335A6E742B}" type="datetimeFigureOut">
              <a:rPr lang="es-CO" smtClean="0"/>
              <a:pPr/>
              <a:t>29/10/2013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A81108E-BA12-46B9-9AA3-E57F1293F866}" type="slidenum">
              <a:rPr lang="es-CO" smtClean="0"/>
              <a:pPr/>
              <a:t>‹Nº›</a:t>
            </a:fld>
            <a:endParaRPr lang="es-CO"/>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0D65418-D071-4F15-BDAA-3E335A6E742B}" type="datetimeFigureOut">
              <a:rPr lang="es-CO" smtClean="0"/>
              <a:pPr/>
              <a:t>29/10/2013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A81108E-BA12-46B9-9AA3-E57F1293F866}" type="slidenum">
              <a:rPr lang="es-CO" smtClean="0"/>
              <a:pPr/>
              <a:t>‹Nº›</a:t>
            </a:fld>
            <a:endParaRPr lang="es-CO"/>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0D65418-D071-4F15-BDAA-3E335A6E742B}" type="datetimeFigureOut">
              <a:rPr lang="es-CO" smtClean="0"/>
              <a:pPr/>
              <a:t>29/10/2013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A81108E-BA12-46B9-9AA3-E57F1293F866}" type="slidenum">
              <a:rPr lang="es-CO" smtClean="0"/>
              <a:pPr/>
              <a:t>‹Nº›</a:t>
            </a:fld>
            <a:endParaRPr lang="es-CO"/>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0D65418-D071-4F15-BDAA-3E335A6E742B}" type="datetimeFigureOut">
              <a:rPr lang="es-CO" smtClean="0"/>
              <a:pPr/>
              <a:t>29/10/2013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A81108E-BA12-46B9-9AA3-E57F1293F866}" type="slidenum">
              <a:rPr lang="es-CO" smtClean="0"/>
              <a:pPr/>
              <a:t>‹Nº›</a:t>
            </a:fld>
            <a:endParaRPr lang="es-CO"/>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0D65418-D071-4F15-BDAA-3E335A6E742B}" type="datetimeFigureOut">
              <a:rPr lang="es-CO" smtClean="0"/>
              <a:pPr/>
              <a:t>29/10/2013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A81108E-BA12-46B9-9AA3-E57F1293F866}" type="slidenum">
              <a:rPr lang="es-CO" smtClean="0"/>
              <a:pPr/>
              <a:t>‹Nº›</a:t>
            </a:fld>
            <a:endParaRPr lang="es-CO"/>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0D65418-D071-4F15-BDAA-3E335A6E742B}" type="datetimeFigureOut">
              <a:rPr lang="es-CO" smtClean="0"/>
              <a:pPr/>
              <a:t>29/10/2013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BA81108E-BA12-46B9-9AA3-E57F1293F866}" type="slidenum">
              <a:rPr lang="es-CO" smtClean="0"/>
              <a:pPr/>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D65418-D071-4F15-BDAA-3E335A6E742B}" type="datetimeFigureOut">
              <a:rPr lang="es-CO" smtClean="0"/>
              <a:pPr/>
              <a:t>29/10/2013</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81108E-BA12-46B9-9AA3-E57F1293F866}" type="slidenum">
              <a:rPr lang="es-CO" smtClean="0"/>
              <a:pPr/>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7.xml"/><Relationship Id="rId5" Type="http://schemas.openxmlformats.org/officeDocument/2006/relationships/slide" Target="slide2.xml"/><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42910" y="1857364"/>
            <a:ext cx="8001056" cy="2123658"/>
          </a:xfrm>
          <a:prstGeom prst="rect">
            <a:avLst/>
          </a:prstGeom>
          <a:noFill/>
        </p:spPr>
        <p:txBody>
          <a:bodyPr wrap="square" lIns="91440" tIns="45720" rIns="91440" bIns="45720">
            <a:spAutoFit/>
          </a:bodyPr>
          <a:lstStyle/>
          <a:p>
            <a:pPr algn="ctr"/>
            <a:r>
              <a:rPr lang="es-ES" sz="6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REVOLUCION</a:t>
            </a:r>
            <a:endParaRPr lang="es-ES" sz="6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s-ES" sz="6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INDUSTRIAL</a:t>
            </a:r>
            <a:endParaRPr lang="es-ES" sz="6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5 Rectángulo redondeado">
            <a:hlinkClick r:id="rId2" action="ppaction://hlinksldjump"/>
          </p:cNvPr>
          <p:cNvSpPr/>
          <p:nvPr/>
        </p:nvSpPr>
        <p:spPr>
          <a:xfrm>
            <a:off x="6357950" y="5715016"/>
            <a:ext cx="171451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ENTRAR</a:t>
            </a:r>
            <a:endParaRPr lang="es-CO"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786050" y="1214422"/>
            <a:ext cx="3429593" cy="584775"/>
          </a:xfrm>
          <a:prstGeom prst="rect">
            <a:avLst/>
          </a:prstGeom>
          <a:noFill/>
        </p:spPr>
        <p:txBody>
          <a:bodyPr wrap="none" lIns="91440" tIns="45720" rIns="91440" bIns="45720">
            <a:spAutoFit/>
          </a:bodyPr>
          <a:lstStyle/>
          <a:p>
            <a:pPr algn="ctr"/>
            <a:r>
              <a:rPr lang="es-E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La fuerza laboral</a:t>
            </a:r>
            <a:endParaRPr lang="es-E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Rectángulo redondeado">
            <a:hlinkClick r:id="rId2" action="ppaction://hlinksldjump"/>
          </p:cNvPr>
          <p:cNvSpPr/>
          <p:nvPr/>
        </p:nvSpPr>
        <p:spPr>
          <a:xfrm>
            <a:off x="7429520" y="6072206"/>
            <a:ext cx="121444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MENU</a:t>
            </a:r>
            <a:endParaRPr lang="es-CO" dirty="0"/>
          </a:p>
        </p:txBody>
      </p:sp>
      <p:sp>
        <p:nvSpPr>
          <p:cNvPr id="4" name="3 Flecha izquierda">
            <a:hlinkClick r:id="rId3" action="ppaction://hlinksldjump"/>
          </p:cNvPr>
          <p:cNvSpPr/>
          <p:nvPr/>
        </p:nvSpPr>
        <p:spPr>
          <a:xfrm>
            <a:off x="6572264" y="6072206"/>
            <a:ext cx="571504"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CuadroTexto"/>
          <p:cNvSpPr txBox="1"/>
          <p:nvPr/>
        </p:nvSpPr>
        <p:spPr>
          <a:xfrm>
            <a:off x="642910" y="2285992"/>
            <a:ext cx="7858180" cy="2554545"/>
          </a:xfrm>
          <a:prstGeom prst="rect">
            <a:avLst/>
          </a:prstGeom>
          <a:noFill/>
        </p:spPr>
        <p:txBody>
          <a:bodyPr wrap="square" rtlCol="0">
            <a:spAutoFit/>
          </a:bodyPr>
          <a:lstStyle/>
          <a:p>
            <a:r>
              <a:rPr lang="es-CO" sz="3200" dirty="0" smtClean="0">
                <a:latin typeface="Baskerville Old Face" pitchFamily="18" charset="0"/>
              </a:rPr>
              <a:t>Las maquinas sustituyeron l fuerza del ser humano, por lo que los hombres, mujeres y niños se convirtieron en trabajadores.</a:t>
            </a:r>
          </a:p>
          <a:p>
            <a:r>
              <a:rPr lang="es-CO" sz="3200" dirty="0" smtClean="0">
                <a:latin typeface="Baskerville Old Face" pitchFamily="18" charset="0"/>
              </a:rPr>
              <a:t>La mayoría de la población urbana fue destinada a servir en la fabricas.</a:t>
            </a: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rot="20873776">
            <a:off x="730181" y="1903006"/>
            <a:ext cx="7494006" cy="2308324"/>
          </a:xfrm>
          <a:prstGeom prst="rect">
            <a:avLst/>
          </a:prstGeom>
          <a:blipFill>
            <a:blip r:embed="rId2"/>
            <a:tile tx="0" ty="0" sx="100000" sy="100000" flip="none" algn="tl"/>
          </a:blipFill>
          <a:ln w="76200">
            <a:solidFill>
              <a:schemeClr val="tx1"/>
            </a:solidFill>
          </a:ln>
        </p:spPr>
        <p:txBody>
          <a:bodyPr wrap="square" lIns="91440" tIns="45720" rIns="91440" bIns="45720">
            <a:spAutoFit/>
          </a:bodyPr>
          <a:lstStyle/>
          <a:p>
            <a:pPr algn="ctr"/>
            <a:r>
              <a:rPr lang="es-ES" sz="7200" b="1" dirty="0" smtClean="0">
                <a:ln w="38100"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GRACIAS POR</a:t>
            </a:r>
          </a:p>
          <a:p>
            <a:pPr algn="ctr"/>
            <a:r>
              <a:rPr lang="es-ES" sz="7200" b="1" dirty="0" smtClean="0">
                <a:ln w="38100"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SU ATENCION</a:t>
            </a:r>
            <a:endParaRPr lang="es-ES" sz="7200" b="1" cap="none" spc="0" dirty="0">
              <a:ln w="38100"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1026" name="Picture 2" descr="C:\Users\SECURITY CENTER AAA\AppData\Local\Microsoft\Windows\Temporary Internet Files\Content.IE5\U9OIT1PP\MC900424470[1].wmf"/>
          <p:cNvPicPr>
            <a:picLocks noChangeAspect="1" noChangeArrowheads="1"/>
          </p:cNvPicPr>
          <p:nvPr/>
        </p:nvPicPr>
        <p:blipFill>
          <a:blip r:embed="rId3"/>
          <a:srcRect/>
          <a:stretch>
            <a:fillRect/>
          </a:stretch>
        </p:blipFill>
        <p:spPr bwMode="auto">
          <a:xfrm>
            <a:off x="6143636" y="4572008"/>
            <a:ext cx="1952625" cy="1828800"/>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785794"/>
            <a:ext cx="8215370" cy="584775"/>
          </a:xfrm>
          <a:prstGeom prst="rect">
            <a:avLst/>
          </a:prstGeom>
          <a:noFill/>
        </p:spPr>
        <p:txBody>
          <a:bodyPr wrap="square" lIns="91440" tIns="45720" rIns="91440" bIns="45720">
            <a:spAutoFit/>
          </a:bodyPr>
          <a:lstStyle/>
          <a:p>
            <a:pPr algn="ctr"/>
            <a:r>
              <a:rPr lang="es-E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REVOLUCION   INDUSTRIAL</a:t>
            </a:r>
            <a:endParaRPr lang="es-E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CuadroTexto"/>
          <p:cNvSpPr txBox="1"/>
          <p:nvPr/>
        </p:nvSpPr>
        <p:spPr>
          <a:xfrm>
            <a:off x="428596" y="1214422"/>
            <a:ext cx="8215370" cy="4801314"/>
          </a:xfrm>
          <a:prstGeom prst="rect">
            <a:avLst/>
          </a:prstGeom>
          <a:noFill/>
        </p:spPr>
        <p:txBody>
          <a:bodyPr wrap="square" rtlCol="0">
            <a:spAutoFit/>
          </a:bodyPr>
          <a:lstStyle/>
          <a:p>
            <a:pPr marL="342900" indent="-342900">
              <a:buClr>
                <a:srgbClr val="002060"/>
              </a:buClr>
              <a:buSzPct val="100000"/>
            </a:pPr>
            <a:r>
              <a:rPr lang="es-CO" dirty="0" smtClean="0">
                <a:solidFill>
                  <a:schemeClr val="tx1">
                    <a:lumMod val="95000"/>
                    <a:lumOff val="5000"/>
                  </a:schemeClr>
                </a:solidFill>
              </a:rPr>
              <a:t> </a:t>
            </a:r>
            <a:endParaRPr lang="es-CO" sz="3200" dirty="0" smtClean="0">
              <a:solidFill>
                <a:schemeClr val="tx1">
                  <a:lumMod val="95000"/>
                  <a:lumOff val="5000"/>
                </a:schemeClr>
              </a:solidFill>
              <a:latin typeface="Baskerville Old Face" pitchFamily="18" charset="0"/>
            </a:endParaRPr>
          </a:p>
          <a:p>
            <a:pPr marL="342900" indent="-342900">
              <a:buClr>
                <a:srgbClr val="002060"/>
              </a:buClr>
              <a:buSzPct val="100000"/>
              <a:buFont typeface="Wingdings" pitchFamily="2" charset="2"/>
              <a:buChar char="Ø"/>
            </a:pPr>
            <a:r>
              <a:rPr lang="es-CO" sz="3200" dirty="0" smtClean="0">
                <a:solidFill>
                  <a:schemeClr val="tx1">
                    <a:lumMod val="95000"/>
                    <a:lumOff val="5000"/>
                  </a:schemeClr>
                </a:solidFill>
                <a:latin typeface="Baskerville Old Face" pitchFamily="18" charset="0"/>
              </a:rPr>
              <a:t> </a:t>
            </a:r>
            <a:r>
              <a:rPr lang="es-CO" sz="3200" dirty="0" smtClean="0">
                <a:solidFill>
                  <a:schemeClr val="tx1">
                    <a:lumMod val="95000"/>
                    <a:lumOff val="5000"/>
                  </a:schemeClr>
                </a:solidFill>
                <a:latin typeface="Baskerville Old Face" pitchFamily="18" charset="0"/>
                <a:hlinkClick r:id="rId2" action="ppaction://hlinksldjump"/>
              </a:rPr>
              <a:t>Concepto</a:t>
            </a:r>
            <a:r>
              <a:rPr lang="es-CO" sz="3200" dirty="0" smtClean="0">
                <a:solidFill>
                  <a:schemeClr val="tx1">
                    <a:lumMod val="95000"/>
                    <a:lumOff val="5000"/>
                  </a:schemeClr>
                </a:solidFill>
                <a:latin typeface="Baskerville Old Face" pitchFamily="18" charset="0"/>
              </a:rPr>
              <a:t> </a:t>
            </a:r>
            <a:endParaRPr lang="es-CO" sz="3200" dirty="0" smtClean="0">
              <a:solidFill>
                <a:schemeClr val="tx1">
                  <a:lumMod val="95000"/>
                  <a:lumOff val="5000"/>
                </a:schemeClr>
              </a:solidFill>
              <a:latin typeface="Baskerville Old Face" pitchFamily="18" charset="0"/>
            </a:endParaRPr>
          </a:p>
          <a:p>
            <a:pPr marL="514350" indent="-514350">
              <a:buClr>
                <a:schemeClr val="tx1"/>
              </a:buClr>
              <a:buSzPct val="100000"/>
              <a:buFont typeface="Wingdings" pitchFamily="2" charset="2"/>
              <a:buChar char="Ø"/>
            </a:pPr>
            <a:endParaRPr lang="es-CO" sz="3200" dirty="0">
              <a:solidFill>
                <a:schemeClr val="tx1">
                  <a:lumMod val="95000"/>
                  <a:lumOff val="5000"/>
                </a:schemeClr>
              </a:solidFill>
              <a:latin typeface="Baskerville Old Face" pitchFamily="18" charset="0"/>
            </a:endParaRPr>
          </a:p>
          <a:p>
            <a:pPr marL="514350" indent="-514350">
              <a:buClr>
                <a:schemeClr val="tx1"/>
              </a:buClr>
              <a:buSzPct val="100000"/>
              <a:buFont typeface="Wingdings" pitchFamily="2" charset="2"/>
              <a:buChar char="Ø"/>
            </a:pPr>
            <a:r>
              <a:rPr lang="es-CO" sz="3200" dirty="0" smtClean="0">
                <a:solidFill>
                  <a:schemeClr val="tx1">
                    <a:lumMod val="95000"/>
                    <a:lumOff val="5000"/>
                  </a:schemeClr>
                </a:solidFill>
                <a:latin typeface="Baskerville Old Face" pitchFamily="18" charset="0"/>
                <a:hlinkClick r:id="rId3" action="ppaction://hlinksldjump"/>
              </a:rPr>
              <a:t>Antecedentes</a:t>
            </a:r>
            <a:endParaRPr lang="es-CO" sz="3200" dirty="0" smtClean="0">
              <a:solidFill>
                <a:schemeClr val="tx1">
                  <a:lumMod val="95000"/>
                  <a:lumOff val="5000"/>
                </a:schemeClr>
              </a:solidFill>
              <a:latin typeface="Baskerville Old Face" pitchFamily="18" charset="0"/>
            </a:endParaRPr>
          </a:p>
          <a:p>
            <a:pPr marL="514350" indent="-514350">
              <a:buClr>
                <a:schemeClr val="tx1"/>
              </a:buClr>
              <a:buSzPct val="100000"/>
              <a:buFont typeface="Wingdings" pitchFamily="2" charset="2"/>
              <a:buChar char="Ø"/>
            </a:pPr>
            <a:endParaRPr lang="es-CO" sz="3200" dirty="0">
              <a:solidFill>
                <a:schemeClr val="tx1">
                  <a:lumMod val="95000"/>
                  <a:lumOff val="5000"/>
                </a:schemeClr>
              </a:solidFill>
              <a:latin typeface="Baskerville Old Face" pitchFamily="18" charset="0"/>
            </a:endParaRPr>
          </a:p>
          <a:p>
            <a:pPr marL="514350" indent="-514350">
              <a:buClr>
                <a:schemeClr val="tx1"/>
              </a:buClr>
              <a:buSzPct val="100000"/>
              <a:buFont typeface="Wingdings" pitchFamily="2" charset="2"/>
              <a:buChar char="Ø"/>
            </a:pPr>
            <a:r>
              <a:rPr lang="es-CO" sz="3200" dirty="0" smtClean="0">
                <a:solidFill>
                  <a:schemeClr val="tx1">
                    <a:lumMod val="95000"/>
                    <a:lumOff val="5000"/>
                  </a:schemeClr>
                </a:solidFill>
                <a:latin typeface="Baskerville Old Face" pitchFamily="18" charset="0"/>
                <a:hlinkClick r:id="rId4" action="ppaction://hlinksldjump"/>
              </a:rPr>
              <a:t>Características Generales</a:t>
            </a:r>
            <a:endParaRPr lang="es-CO" sz="3200" dirty="0" smtClean="0">
              <a:solidFill>
                <a:schemeClr val="tx1">
                  <a:lumMod val="95000"/>
                  <a:lumOff val="5000"/>
                </a:schemeClr>
              </a:solidFill>
              <a:latin typeface="Baskerville Old Face" pitchFamily="18" charset="0"/>
            </a:endParaRPr>
          </a:p>
          <a:p>
            <a:pPr marL="514350" indent="-514350">
              <a:buClr>
                <a:schemeClr val="tx1"/>
              </a:buClr>
              <a:buSzPct val="100000"/>
              <a:buFont typeface="Wingdings" pitchFamily="2" charset="2"/>
              <a:buChar char="Ø"/>
            </a:pPr>
            <a:endParaRPr lang="es-CO" sz="3200" dirty="0">
              <a:solidFill>
                <a:schemeClr val="tx1">
                  <a:lumMod val="95000"/>
                  <a:lumOff val="5000"/>
                </a:schemeClr>
              </a:solidFill>
              <a:latin typeface="Baskerville Old Face" pitchFamily="18" charset="0"/>
            </a:endParaRPr>
          </a:p>
          <a:p>
            <a:pPr marL="514350" indent="-514350">
              <a:buClr>
                <a:schemeClr val="tx1"/>
              </a:buClr>
              <a:buSzPct val="100000"/>
              <a:buFont typeface="Wingdings" pitchFamily="2" charset="2"/>
              <a:buChar char="Ø"/>
            </a:pPr>
            <a:r>
              <a:rPr lang="es-CO" sz="3200" dirty="0" smtClean="0">
                <a:solidFill>
                  <a:schemeClr val="tx1">
                    <a:lumMod val="95000"/>
                    <a:lumOff val="5000"/>
                  </a:schemeClr>
                </a:solidFill>
                <a:latin typeface="Baskerville Old Face" pitchFamily="18" charset="0"/>
                <a:hlinkClick r:id="rId5" action="ppaction://hlinksldjump"/>
              </a:rPr>
              <a:t>Etapas de la revolución industrial</a:t>
            </a:r>
            <a:endParaRPr lang="es-CO" sz="3200" dirty="0" smtClean="0">
              <a:solidFill>
                <a:schemeClr val="tx1">
                  <a:lumMod val="95000"/>
                  <a:lumOff val="5000"/>
                </a:schemeClr>
              </a:solidFill>
              <a:latin typeface="Baskerville Old Face" pitchFamily="18" charset="0"/>
            </a:endParaRPr>
          </a:p>
          <a:p>
            <a:pPr marL="514350" indent="-514350">
              <a:buClr>
                <a:schemeClr val="tx1"/>
              </a:buClr>
              <a:buSzPct val="100000"/>
              <a:buFont typeface="Wingdings" pitchFamily="2" charset="2"/>
              <a:buChar char="Ø"/>
            </a:pPr>
            <a:endParaRPr lang="es-CO" sz="3200" dirty="0" smtClean="0">
              <a:solidFill>
                <a:schemeClr val="tx1">
                  <a:lumMod val="95000"/>
                  <a:lumOff val="5000"/>
                </a:schemeClr>
              </a:solidFill>
              <a:latin typeface="Baskerville Old Face" pitchFamily="18" charset="0"/>
            </a:endParaRPr>
          </a:p>
          <a:p>
            <a:pPr marL="514350" indent="-514350">
              <a:buClr>
                <a:schemeClr val="tx1"/>
              </a:buClr>
              <a:buSzPct val="100000"/>
              <a:buFont typeface="Wingdings" pitchFamily="2" charset="2"/>
              <a:buChar char="Ø"/>
            </a:pPr>
            <a:r>
              <a:rPr lang="es-CO" sz="3200" dirty="0" smtClean="0">
                <a:solidFill>
                  <a:schemeClr val="tx1">
                    <a:lumMod val="95000"/>
                    <a:lumOff val="5000"/>
                  </a:schemeClr>
                </a:solidFill>
                <a:latin typeface="Baskerville Old Face" pitchFamily="18" charset="0"/>
                <a:hlinkClick r:id="rId6" action="ppaction://hlinksldjump"/>
              </a:rPr>
              <a:t>Consecuencias de la revolución </a:t>
            </a:r>
            <a:r>
              <a:rPr lang="es-CO" sz="3200" dirty="0" smtClean="0">
                <a:solidFill>
                  <a:schemeClr val="tx1">
                    <a:lumMod val="95000"/>
                    <a:lumOff val="5000"/>
                  </a:schemeClr>
                </a:solidFill>
                <a:latin typeface="Baskerville Old Face" pitchFamily="18" charset="0"/>
                <a:hlinkClick r:id="rId6" action="ppaction://hlinksldjump"/>
              </a:rPr>
              <a:t>industrial</a:t>
            </a:r>
            <a:endParaRPr lang="es-CO" sz="3200" dirty="0">
              <a:solidFill>
                <a:schemeClr val="tx1">
                  <a:lumMod val="95000"/>
                  <a:lumOff val="5000"/>
                </a:schemeClr>
              </a:solidFill>
              <a:latin typeface="Baskerville Old Face" pitchFamily="18" charset="0"/>
            </a:endParaRPr>
          </a:p>
        </p:txBody>
      </p:sp>
      <p:sp>
        <p:nvSpPr>
          <p:cNvPr id="4" name="3 Rectángulo redondeado"/>
          <p:cNvSpPr/>
          <p:nvPr/>
        </p:nvSpPr>
        <p:spPr>
          <a:xfrm>
            <a:off x="7215206" y="6143644"/>
            <a:ext cx="135732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hlinkClick r:id="" action="ppaction://hlinkshowjump?jump=lastslide"/>
              </a:rPr>
              <a:t>salir</a:t>
            </a:r>
            <a:endParaRPr lang="es-CO" sz="2800"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57158" y="928670"/>
            <a:ext cx="8510471" cy="646331"/>
          </a:xfrm>
          <a:prstGeom prst="rect">
            <a:avLst/>
          </a:prstGeom>
          <a:noFill/>
        </p:spPr>
        <p:txBody>
          <a:bodyPr wrap="none" lIns="91440" tIns="45720" rIns="91440" bIns="45720">
            <a:spAutoFit/>
          </a:bodyPr>
          <a:lstStyle/>
          <a:p>
            <a:pPr algn="ctr"/>
            <a:r>
              <a:rPr lang="es-ES"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Concepto  de  la  revolución  industrial</a:t>
            </a:r>
            <a:endParaRPr lang="es-E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4 CuadroTexto"/>
          <p:cNvSpPr txBox="1"/>
          <p:nvPr/>
        </p:nvSpPr>
        <p:spPr>
          <a:xfrm>
            <a:off x="428596" y="1928802"/>
            <a:ext cx="8215370" cy="4031873"/>
          </a:xfrm>
          <a:prstGeom prst="rect">
            <a:avLst/>
          </a:prstGeom>
          <a:noFill/>
        </p:spPr>
        <p:txBody>
          <a:bodyPr wrap="square" rtlCol="0">
            <a:spAutoFit/>
          </a:bodyPr>
          <a:lstStyle/>
          <a:p>
            <a:r>
              <a:rPr lang="es-CO" sz="3200" dirty="0" smtClean="0">
                <a:latin typeface="Baskerville Old Face" pitchFamily="18" charset="0"/>
              </a:rPr>
              <a:t>La revolución industrial fue n periodo histórico comprendido entre la segunda mitad del siglo XVIII y principios del siglo XIX en el que gran Bretaña en primer lugar y el resto de Europa continental después, sufren el mayor conjunto de transformaciones socioeconómicas, tecnológicas y culturales de la historia de la humanidad desde el neolítico</a:t>
            </a:r>
            <a:r>
              <a:rPr lang="es-CO" sz="2800" dirty="0" smtClean="0">
                <a:latin typeface="Baskerville Old Face" pitchFamily="18" charset="0"/>
              </a:rPr>
              <a:t>.</a:t>
            </a:r>
            <a:endParaRPr lang="es-CO" sz="2800" dirty="0">
              <a:latin typeface="Baskerville Old Face" pitchFamily="18" charset="0"/>
            </a:endParaRPr>
          </a:p>
        </p:txBody>
      </p:sp>
      <p:sp>
        <p:nvSpPr>
          <p:cNvPr id="6" name="5 Rectángulo redondeado">
            <a:hlinkClick r:id="rId2" action="ppaction://hlinksldjump"/>
          </p:cNvPr>
          <p:cNvSpPr/>
          <p:nvPr/>
        </p:nvSpPr>
        <p:spPr>
          <a:xfrm>
            <a:off x="7215206" y="6072206"/>
            <a:ext cx="121444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smtClean="0"/>
              <a:t>MENU</a:t>
            </a:r>
            <a:endParaRPr lang="es-CO" sz="2000"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71472" y="857232"/>
            <a:ext cx="7929618" cy="584775"/>
          </a:xfrm>
          <a:prstGeom prst="rect">
            <a:avLst/>
          </a:prstGeom>
          <a:noFill/>
        </p:spPr>
        <p:txBody>
          <a:bodyPr wrap="square" lIns="91440" tIns="45720" rIns="91440" bIns="45720">
            <a:spAutoFit/>
          </a:bodyPr>
          <a:lstStyle/>
          <a:p>
            <a:pPr algn="ctr"/>
            <a:r>
              <a:rPr lang="es-E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Antecedentes de la revolución industrial</a:t>
            </a:r>
            <a:endParaRPr lang="es-E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3 CuadroTexto"/>
          <p:cNvSpPr txBox="1"/>
          <p:nvPr/>
        </p:nvSpPr>
        <p:spPr>
          <a:xfrm>
            <a:off x="357158" y="1643050"/>
            <a:ext cx="8286808" cy="4401205"/>
          </a:xfrm>
          <a:prstGeom prst="rect">
            <a:avLst/>
          </a:prstGeom>
          <a:noFill/>
        </p:spPr>
        <p:txBody>
          <a:bodyPr wrap="square" rtlCol="0">
            <a:spAutoFit/>
          </a:bodyPr>
          <a:lstStyle/>
          <a:p>
            <a:r>
              <a:rPr lang="es-CO" sz="2800" dirty="0" smtClean="0">
                <a:latin typeface="Baskerville Old Face" pitchFamily="18" charset="0"/>
              </a:rPr>
              <a:t>A fines del siglo XVIII , la </a:t>
            </a:r>
            <a:r>
              <a:rPr lang="es-CO" sz="2800" dirty="0" smtClean="0">
                <a:latin typeface="Baskerville Old Face" pitchFamily="18" charset="0"/>
              </a:rPr>
              <a:t>mayoría de la población </a:t>
            </a:r>
            <a:r>
              <a:rPr lang="es-CO" sz="2800" dirty="0" smtClean="0">
                <a:latin typeface="Baskerville Old Face" pitchFamily="18" charset="0"/>
              </a:rPr>
              <a:t>inglesa se encontraba distribuida en la zona rural. En promedio, mas del 80% de la población europea vivía en el campo. </a:t>
            </a:r>
            <a:r>
              <a:rPr lang="es-CO" sz="2800" dirty="0" smtClean="0">
                <a:latin typeface="Baskerville Old Face" pitchFamily="18" charset="0"/>
              </a:rPr>
              <a:t>En </a:t>
            </a:r>
            <a:r>
              <a:rPr lang="es-CO" sz="2800" dirty="0" smtClean="0">
                <a:latin typeface="Baskerville Old Face" pitchFamily="18" charset="0"/>
              </a:rPr>
              <a:t>esa época tenía gran importancia el ser propietario de tierras, el hecho de poseer aunque sea una pequeña parcela de tierra aseguraba dignidad y respeto, por eso aquellos que no la poseían eran consideraba inferiores. La posesión de propiedades tenía mucha importancia porque era una sociedad cuya economía se basaba en la subsistencia</a:t>
            </a:r>
            <a:r>
              <a:rPr lang="es-CO" sz="2800" dirty="0" smtClean="0">
                <a:latin typeface="Baskerville Old Face" pitchFamily="18" charset="0"/>
              </a:rPr>
              <a:t>.</a:t>
            </a:r>
            <a:endParaRPr lang="es-CO" sz="2800" dirty="0" smtClean="0">
              <a:latin typeface="Baskerville Old Face" pitchFamily="18" charset="0"/>
            </a:endParaRPr>
          </a:p>
        </p:txBody>
      </p:sp>
      <p:sp>
        <p:nvSpPr>
          <p:cNvPr id="6" name="5 Rectángulo redondeado">
            <a:hlinkClick r:id="rId2" action="ppaction://hlinksldjump"/>
          </p:cNvPr>
          <p:cNvSpPr/>
          <p:nvPr/>
        </p:nvSpPr>
        <p:spPr>
          <a:xfrm>
            <a:off x="7286644" y="6143644"/>
            <a:ext cx="121444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MENU</a:t>
            </a:r>
            <a:endParaRPr lang="es-CO" dirty="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85786" y="785794"/>
            <a:ext cx="7572428" cy="1077218"/>
          </a:xfrm>
          <a:prstGeom prst="rect">
            <a:avLst/>
          </a:prstGeom>
          <a:noFill/>
        </p:spPr>
        <p:txBody>
          <a:bodyPr wrap="square" lIns="91440" tIns="45720" rIns="91440" bIns="45720">
            <a:spAutoFit/>
          </a:bodyPr>
          <a:lstStyle/>
          <a:p>
            <a:pPr algn="ctr"/>
            <a:r>
              <a:rPr lang="es-E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Características generales de</a:t>
            </a:r>
          </a:p>
          <a:p>
            <a:pPr algn="ctr"/>
            <a:r>
              <a:rPr lang="es-E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la revolución industrial</a:t>
            </a:r>
            <a:endParaRPr lang="es-E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CuadroTexto"/>
          <p:cNvSpPr txBox="1"/>
          <p:nvPr/>
        </p:nvSpPr>
        <p:spPr>
          <a:xfrm>
            <a:off x="428596" y="2000240"/>
            <a:ext cx="8143932" cy="4031873"/>
          </a:xfrm>
          <a:prstGeom prst="rect">
            <a:avLst/>
          </a:prstGeom>
          <a:noFill/>
        </p:spPr>
        <p:txBody>
          <a:bodyPr wrap="square" rtlCol="0">
            <a:spAutoFit/>
          </a:bodyPr>
          <a:lstStyle/>
          <a:p>
            <a:pPr>
              <a:buFont typeface="Arial" pitchFamily="34" charset="0"/>
              <a:buChar char="•"/>
            </a:pPr>
            <a:r>
              <a:rPr lang="es-CO" sz="3200" dirty="0" smtClean="0">
                <a:latin typeface="Baskerville Old Face" pitchFamily="18" charset="0"/>
              </a:rPr>
              <a:t> la aplicación de la ciencia y tecnología permitió el invento de maquinas que mejoraban los procesos productivos</a:t>
            </a:r>
          </a:p>
          <a:p>
            <a:pPr>
              <a:buFont typeface="Arial" pitchFamily="34" charset="0"/>
              <a:buChar char="•"/>
            </a:pPr>
            <a:r>
              <a:rPr lang="es-CO" sz="3200" dirty="0">
                <a:latin typeface="Baskerville Old Face" pitchFamily="18" charset="0"/>
              </a:rPr>
              <a:t> </a:t>
            </a:r>
            <a:r>
              <a:rPr lang="es-CO" sz="3200" dirty="0" smtClean="0">
                <a:latin typeface="Baskerville Old Face" pitchFamily="18" charset="0"/>
              </a:rPr>
              <a:t>la revolución en el transporte: ferrocarriles y barcos de vapor </a:t>
            </a:r>
          </a:p>
          <a:p>
            <a:pPr>
              <a:buFont typeface="Arial" pitchFamily="34" charset="0"/>
              <a:buChar char="•"/>
            </a:pPr>
            <a:r>
              <a:rPr lang="es-CO" sz="3200" dirty="0">
                <a:latin typeface="Baskerville Old Face" pitchFamily="18" charset="0"/>
              </a:rPr>
              <a:t> </a:t>
            </a:r>
            <a:r>
              <a:rPr lang="es-CO" sz="3200" dirty="0" smtClean="0">
                <a:latin typeface="Baskerville Old Face" pitchFamily="18" charset="0"/>
              </a:rPr>
              <a:t>el surgimiento del proletariado urbano </a:t>
            </a:r>
          </a:p>
          <a:p>
            <a:pPr>
              <a:buFont typeface="Arial" pitchFamily="34" charset="0"/>
              <a:buChar char="•"/>
            </a:pPr>
            <a:r>
              <a:rPr lang="es-CO" sz="3200" dirty="0">
                <a:latin typeface="Baskerville Old Face" pitchFamily="18" charset="0"/>
              </a:rPr>
              <a:t> </a:t>
            </a:r>
            <a:r>
              <a:rPr lang="es-CO" sz="3200" dirty="0" smtClean="0">
                <a:latin typeface="Baskerville Old Face" pitchFamily="18" charset="0"/>
              </a:rPr>
              <a:t>el uso de nuevas fuentes: energéticas, como el carbón y el vapor </a:t>
            </a:r>
            <a:endParaRPr lang="es-CO" sz="3200" dirty="0">
              <a:latin typeface="Baskerville Old Face" pitchFamily="18" charset="0"/>
            </a:endParaRPr>
          </a:p>
        </p:txBody>
      </p:sp>
      <p:sp>
        <p:nvSpPr>
          <p:cNvPr id="4" name="3 Rectángulo redondeado">
            <a:hlinkClick r:id="rId2" action="ppaction://hlinksldjump"/>
          </p:cNvPr>
          <p:cNvSpPr/>
          <p:nvPr/>
        </p:nvSpPr>
        <p:spPr>
          <a:xfrm>
            <a:off x="7358082" y="6143644"/>
            <a:ext cx="121444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MENU</a:t>
            </a:r>
            <a:endParaRPr lang="es-CO" dirty="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14414" y="1000108"/>
            <a:ext cx="6644768" cy="584775"/>
          </a:xfrm>
          <a:prstGeom prst="rect">
            <a:avLst/>
          </a:prstGeom>
          <a:noFill/>
        </p:spPr>
        <p:txBody>
          <a:bodyPr wrap="none" lIns="91440" tIns="45720" rIns="91440" bIns="45720">
            <a:spAutoFit/>
          </a:bodyPr>
          <a:lstStyle/>
          <a:p>
            <a:pPr algn="ctr"/>
            <a:r>
              <a:rPr lang="es-E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Etapas de la revolución industrial</a:t>
            </a:r>
            <a:endParaRPr lang="es-E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CuadroTexto"/>
          <p:cNvSpPr txBox="1"/>
          <p:nvPr/>
        </p:nvSpPr>
        <p:spPr>
          <a:xfrm>
            <a:off x="500034" y="2071678"/>
            <a:ext cx="8143932" cy="3046988"/>
          </a:xfrm>
          <a:prstGeom prst="rect">
            <a:avLst/>
          </a:prstGeom>
          <a:noFill/>
        </p:spPr>
        <p:txBody>
          <a:bodyPr wrap="square" rtlCol="0">
            <a:spAutoFit/>
          </a:bodyPr>
          <a:lstStyle/>
          <a:p>
            <a:pPr>
              <a:buFont typeface="Arial" pitchFamily="34" charset="0"/>
              <a:buChar char="•"/>
            </a:pPr>
            <a:r>
              <a:rPr lang="es-CO" sz="2800" dirty="0" smtClean="0">
                <a:latin typeface="Baskerville Old Face" pitchFamily="18" charset="0"/>
              </a:rPr>
              <a:t> </a:t>
            </a:r>
            <a:r>
              <a:rPr lang="es-CO" sz="3200" dirty="0" smtClean="0">
                <a:latin typeface="Baskerville Old Face" pitchFamily="18" charset="0"/>
              </a:rPr>
              <a:t>Aparición de la maquina del vapor y uso del  carbón </a:t>
            </a:r>
            <a:endParaRPr lang="es-CO" sz="3200" dirty="0" smtClean="0">
              <a:latin typeface="Baskerville Old Face" pitchFamily="18" charset="0"/>
            </a:endParaRPr>
          </a:p>
          <a:p>
            <a:endParaRPr lang="es-CO" sz="3200" dirty="0" smtClean="0">
              <a:latin typeface="Baskerville Old Face" pitchFamily="18" charset="0"/>
            </a:endParaRPr>
          </a:p>
          <a:p>
            <a:pPr>
              <a:buFont typeface="Arial" pitchFamily="34" charset="0"/>
              <a:buChar char="•"/>
            </a:pPr>
            <a:r>
              <a:rPr lang="es-CO" sz="3200" dirty="0">
                <a:latin typeface="Baskerville Old Face" pitchFamily="18" charset="0"/>
              </a:rPr>
              <a:t> </a:t>
            </a:r>
            <a:r>
              <a:rPr lang="es-CO" sz="3200" dirty="0" smtClean="0">
                <a:latin typeface="Baskerville Old Face" pitchFamily="18" charset="0"/>
              </a:rPr>
              <a:t>aparición del hierro </a:t>
            </a:r>
            <a:endParaRPr lang="es-CO" sz="3200" dirty="0" smtClean="0">
              <a:latin typeface="Baskerville Old Face" pitchFamily="18" charset="0"/>
            </a:endParaRPr>
          </a:p>
          <a:p>
            <a:endParaRPr lang="es-CO" sz="3200" dirty="0" smtClean="0">
              <a:latin typeface="Baskerville Old Face" pitchFamily="18" charset="0"/>
            </a:endParaRPr>
          </a:p>
          <a:p>
            <a:pPr>
              <a:buFont typeface="Arial" pitchFamily="34" charset="0"/>
              <a:buChar char="•"/>
            </a:pPr>
            <a:r>
              <a:rPr lang="es-CO" sz="3200" dirty="0">
                <a:latin typeface="Baskerville Old Face" pitchFamily="18" charset="0"/>
              </a:rPr>
              <a:t> </a:t>
            </a:r>
            <a:r>
              <a:rPr lang="es-CO" sz="3200" dirty="0" smtClean="0">
                <a:latin typeface="Baskerville Old Face" pitchFamily="18" charset="0"/>
              </a:rPr>
              <a:t>invención de los ferrocarriles</a:t>
            </a:r>
            <a:endParaRPr lang="es-CO" sz="3200" dirty="0">
              <a:latin typeface="Baskerville Old Face" pitchFamily="18" charset="0"/>
            </a:endParaRPr>
          </a:p>
        </p:txBody>
      </p:sp>
      <p:sp>
        <p:nvSpPr>
          <p:cNvPr id="4" name="3 Rectángulo redondeado">
            <a:hlinkClick r:id="rId2" action="ppaction://hlinksldjump"/>
          </p:cNvPr>
          <p:cNvSpPr/>
          <p:nvPr/>
        </p:nvSpPr>
        <p:spPr>
          <a:xfrm>
            <a:off x="7429520" y="6072206"/>
            <a:ext cx="121444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MENU</a:t>
            </a:r>
            <a:endParaRPr lang="es-CO"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1071546"/>
            <a:ext cx="8227958" cy="584775"/>
          </a:xfrm>
          <a:prstGeom prst="rect">
            <a:avLst/>
          </a:prstGeom>
          <a:noFill/>
        </p:spPr>
        <p:txBody>
          <a:bodyPr wrap="none" lIns="91440" tIns="45720" rIns="91440" bIns="45720">
            <a:spAutoFit/>
          </a:bodyPr>
          <a:lstStyle/>
          <a:p>
            <a:pPr algn="ctr"/>
            <a:r>
              <a:rPr lang="es-E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Consecuencias de la revolución industrial</a:t>
            </a:r>
            <a:endParaRPr lang="es-E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3 CuadroTexto"/>
          <p:cNvSpPr txBox="1"/>
          <p:nvPr/>
        </p:nvSpPr>
        <p:spPr>
          <a:xfrm>
            <a:off x="500034" y="2071678"/>
            <a:ext cx="8143932" cy="2554545"/>
          </a:xfrm>
          <a:prstGeom prst="rect">
            <a:avLst/>
          </a:prstGeom>
          <a:noFill/>
        </p:spPr>
        <p:txBody>
          <a:bodyPr wrap="square" rtlCol="0">
            <a:spAutoFit/>
          </a:bodyPr>
          <a:lstStyle/>
          <a:p>
            <a:pPr>
              <a:buFont typeface="Arial" pitchFamily="34" charset="0"/>
              <a:buChar char="•"/>
            </a:pPr>
            <a:r>
              <a:rPr lang="es-CO" sz="3200" dirty="0" smtClean="0">
                <a:latin typeface="Baskerville Old Face" pitchFamily="18" charset="0"/>
              </a:rPr>
              <a:t> </a:t>
            </a:r>
            <a:r>
              <a:rPr lang="es-CO" sz="3200" dirty="0" smtClean="0">
                <a:latin typeface="Baskerville Old Face" pitchFamily="18" charset="0"/>
                <a:hlinkClick r:id="rId2" action="ppaction://hlinksldjump"/>
              </a:rPr>
              <a:t>Aumento de la población urbana</a:t>
            </a:r>
            <a:endParaRPr lang="es-CO" sz="3200" dirty="0" smtClean="0">
              <a:latin typeface="Baskerville Old Face" pitchFamily="18" charset="0"/>
            </a:endParaRPr>
          </a:p>
          <a:p>
            <a:pPr>
              <a:buFont typeface="Arial" pitchFamily="34" charset="0"/>
              <a:buChar char="•"/>
            </a:pPr>
            <a:endParaRPr lang="es-CO" sz="3200" dirty="0">
              <a:latin typeface="Baskerville Old Face" pitchFamily="18" charset="0"/>
            </a:endParaRPr>
          </a:p>
          <a:p>
            <a:pPr>
              <a:buFont typeface="Arial" pitchFamily="34" charset="0"/>
              <a:buChar char="•"/>
            </a:pPr>
            <a:r>
              <a:rPr lang="es-CO" sz="3200" dirty="0" smtClean="0">
                <a:latin typeface="Baskerville Old Face" pitchFamily="18" charset="0"/>
                <a:hlinkClick r:id="rId3" action="ppaction://hlinksldjump"/>
              </a:rPr>
              <a:t>Las clases sociales</a:t>
            </a:r>
            <a:endParaRPr lang="es-CO" sz="3200" dirty="0" smtClean="0">
              <a:latin typeface="Baskerville Old Face" pitchFamily="18" charset="0"/>
            </a:endParaRPr>
          </a:p>
          <a:p>
            <a:pPr>
              <a:buFont typeface="Arial" pitchFamily="34" charset="0"/>
              <a:buChar char="•"/>
            </a:pPr>
            <a:endParaRPr lang="es-CO" sz="3200" dirty="0">
              <a:latin typeface="Baskerville Old Face" pitchFamily="18" charset="0"/>
            </a:endParaRPr>
          </a:p>
          <a:p>
            <a:pPr>
              <a:buFont typeface="Arial" pitchFamily="34" charset="0"/>
              <a:buChar char="•"/>
            </a:pPr>
            <a:r>
              <a:rPr lang="es-CO" sz="3200" dirty="0" smtClean="0">
                <a:latin typeface="Baskerville Old Face" pitchFamily="18" charset="0"/>
                <a:hlinkClick r:id="rId4" action="ppaction://hlinksldjump"/>
              </a:rPr>
              <a:t>La fuerza laboral</a:t>
            </a:r>
            <a:endParaRPr lang="es-CO" sz="3200" dirty="0">
              <a:latin typeface="Baskerville Old Face" pitchFamily="18" charset="0"/>
            </a:endParaRPr>
          </a:p>
        </p:txBody>
      </p:sp>
      <p:sp>
        <p:nvSpPr>
          <p:cNvPr id="5" name="4 Rectángulo redondeado">
            <a:hlinkClick r:id="rId5" action="ppaction://hlinksldjump"/>
          </p:cNvPr>
          <p:cNvSpPr/>
          <p:nvPr/>
        </p:nvSpPr>
        <p:spPr>
          <a:xfrm>
            <a:off x="7143768" y="5929330"/>
            <a:ext cx="121444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MENU</a:t>
            </a:r>
            <a:endParaRPr lang="es-CO"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14414" y="785794"/>
            <a:ext cx="6473183" cy="584775"/>
          </a:xfrm>
          <a:prstGeom prst="rect">
            <a:avLst/>
          </a:prstGeom>
          <a:noFill/>
        </p:spPr>
        <p:txBody>
          <a:bodyPr wrap="none" lIns="91440" tIns="45720" rIns="91440" bIns="45720">
            <a:spAutoFit/>
          </a:bodyPr>
          <a:lstStyle/>
          <a:p>
            <a:pPr algn="ctr"/>
            <a:r>
              <a:rPr lang="es-E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Aumento de la población urbana</a:t>
            </a:r>
            <a:endParaRPr lang="es-E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CuadroTexto"/>
          <p:cNvSpPr txBox="1"/>
          <p:nvPr/>
        </p:nvSpPr>
        <p:spPr>
          <a:xfrm>
            <a:off x="642910" y="1571612"/>
            <a:ext cx="7786742" cy="4524315"/>
          </a:xfrm>
          <a:prstGeom prst="rect">
            <a:avLst/>
          </a:prstGeom>
          <a:noFill/>
        </p:spPr>
        <p:txBody>
          <a:bodyPr wrap="square" rtlCol="0">
            <a:spAutoFit/>
          </a:bodyPr>
          <a:lstStyle/>
          <a:p>
            <a:r>
              <a:rPr lang="es-CO" sz="3200" dirty="0" smtClean="0">
                <a:latin typeface="Baskerville Old Face" pitchFamily="18" charset="0"/>
              </a:rPr>
              <a:t>El incremento de la economía contribuyo el aumento demográfico en Europa y estimulo el crecimiento industrial por la ampliación del mercado.</a:t>
            </a:r>
          </a:p>
          <a:p>
            <a:r>
              <a:rPr lang="es-CO" sz="3200" dirty="0" smtClean="0">
                <a:latin typeface="Baskerville Old Face" pitchFamily="18" charset="0"/>
              </a:rPr>
              <a:t>A las ciudades acudieron masas de campesinos desempleados, para convertirse en obreros aunque muchos de ellos terminaron conformando los suburbios característicos de la ciudad contemporánea.</a:t>
            </a:r>
            <a:endParaRPr lang="es-CO" sz="3200" dirty="0">
              <a:latin typeface="Baskerville Old Face" pitchFamily="18" charset="0"/>
            </a:endParaRPr>
          </a:p>
        </p:txBody>
      </p:sp>
      <p:sp>
        <p:nvSpPr>
          <p:cNvPr id="4" name="3 Flecha izquierda">
            <a:hlinkClick r:id="rId2" action="ppaction://hlinksldjump"/>
          </p:cNvPr>
          <p:cNvSpPr/>
          <p:nvPr/>
        </p:nvSpPr>
        <p:spPr>
          <a:xfrm>
            <a:off x="6858016" y="6215082"/>
            <a:ext cx="500066"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redondeado">
            <a:hlinkClick r:id="rId3" action="ppaction://hlinksldjump"/>
          </p:cNvPr>
          <p:cNvSpPr/>
          <p:nvPr/>
        </p:nvSpPr>
        <p:spPr>
          <a:xfrm>
            <a:off x="7572396" y="6143644"/>
            <a:ext cx="107157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MENU</a:t>
            </a:r>
            <a:endParaRPr lang="es-CO" dirty="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43174" y="714356"/>
            <a:ext cx="3678636" cy="584775"/>
          </a:xfrm>
          <a:prstGeom prst="rect">
            <a:avLst/>
          </a:prstGeom>
          <a:noFill/>
        </p:spPr>
        <p:txBody>
          <a:bodyPr wrap="none" lIns="91440" tIns="45720" rIns="91440" bIns="45720">
            <a:spAutoFit/>
          </a:bodyPr>
          <a:lstStyle/>
          <a:p>
            <a:pPr algn="ctr"/>
            <a:r>
              <a:rPr lang="es-E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Las clases sociales</a:t>
            </a:r>
            <a:endParaRPr lang="es-E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CuadroTexto"/>
          <p:cNvSpPr txBox="1"/>
          <p:nvPr/>
        </p:nvSpPr>
        <p:spPr>
          <a:xfrm>
            <a:off x="642910" y="1357298"/>
            <a:ext cx="7929618" cy="4524315"/>
          </a:xfrm>
          <a:prstGeom prst="rect">
            <a:avLst/>
          </a:prstGeom>
          <a:noFill/>
        </p:spPr>
        <p:txBody>
          <a:bodyPr wrap="square" rtlCol="0">
            <a:spAutoFit/>
          </a:bodyPr>
          <a:lstStyle/>
          <a:p>
            <a:r>
              <a:rPr lang="es-CO" sz="3200" dirty="0" smtClean="0">
                <a:latin typeface="Baskerville Old Face" pitchFamily="18" charset="0"/>
              </a:rPr>
              <a:t>La lucha de las clases sociales con problemas que apareció en las formaciones de una clase de capitalista industrial que una clase de obreros de fabricas, cuyos únicos medios de producción eran sus manos y sus hijos: un proletariado los salarios reales de una pequeña parte de dichos obreros había sido; la alimentación y la salud la duración de la vida había crecido con la población.</a:t>
            </a:r>
            <a:endParaRPr lang="es-CO" sz="3200" dirty="0">
              <a:latin typeface="Baskerville Old Face" pitchFamily="18" charset="0"/>
            </a:endParaRPr>
          </a:p>
        </p:txBody>
      </p:sp>
      <p:sp>
        <p:nvSpPr>
          <p:cNvPr id="4" name="3 Flecha izquierda">
            <a:hlinkClick r:id="rId2" action="ppaction://hlinksldjump"/>
          </p:cNvPr>
          <p:cNvSpPr/>
          <p:nvPr/>
        </p:nvSpPr>
        <p:spPr>
          <a:xfrm>
            <a:off x="6786578" y="6215082"/>
            <a:ext cx="571504"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redondeado">
            <a:hlinkClick r:id="rId3" action="ppaction://hlinksldjump"/>
          </p:cNvPr>
          <p:cNvSpPr/>
          <p:nvPr/>
        </p:nvSpPr>
        <p:spPr>
          <a:xfrm>
            <a:off x="7572396" y="6215082"/>
            <a:ext cx="928694"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MENU</a:t>
            </a:r>
            <a:endParaRPr lang="es-CO" dirty="0"/>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181</TotalTime>
  <Words>464</Words>
  <Application>Microsoft Office PowerPoint</Application>
  <PresentationFormat>Presentación en pantalla (4:3)</PresentationFormat>
  <Paragraphs>55</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SECURITY CENTER AAA</dc:creator>
  <cp:lastModifiedBy>SECURITY CENTER AAA</cp:lastModifiedBy>
  <cp:revision>19</cp:revision>
  <dcterms:created xsi:type="dcterms:W3CDTF">2013-10-23T01:27:54Z</dcterms:created>
  <dcterms:modified xsi:type="dcterms:W3CDTF">2013-10-29T22:16:19Z</dcterms:modified>
</cp:coreProperties>
</file>