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09" autoAdjust="0"/>
  </p:normalViewPr>
  <p:slideViewPr>
    <p:cSldViewPr>
      <p:cViewPr varScale="1">
        <p:scale>
          <a:sx n="65" d="100"/>
          <a:sy n="65" d="100"/>
        </p:scale>
        <p:origin x="-108" y="-216"/>
      </p:cViewPr>
      <p:guideLst>
        <p:guide orient="horz" pos="2160"/>
        <p:guide pos="2880"/>
      </p:guideLst>
    </p:cSldViewPr>
  </p:slideViewPr>
  <p:outlineViewPr>
    <p:cViewPr>
      <p:scale>
        <a:sx n="33" d="100"/>
        <a:sy n="33" d="100"/>
      </p:scale>
      <p:origin x="0" y="498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BDB3DCED-077D-43E4-8747-B094EC6436AC}" type="datetimeFigureOut">
              <a:rPr lang="es-CO" smtClean="0"/>
              <a:t>18/09/2011</a:t>
            </a:fld>
            <a:endParaRPr lang="es-CO"/>
          </a:p>
        </p:txBody>
      </p:sp>
      <p:sp>
        <p:nvSpPr>
          <p:cNvPr id="16" name="15 Marcador de número de diapositiva"/>
          <p:cNvSpPr>
            <a:spLocks noGrp="1"/>
          </p:cNvSpPr>
          <p:nvPr>
            <p:ph type="sldNum" sz="quarter" idx="11"/>
          </p:nvPr>
        </p:nvSpPr>
        <p:spPr/>
        <p:txBody>
          <a:bodyPr/>
          <a:lstStyle/>
          <a:p>
            <a:fld id="{97428A47-0ED7-4270-A544-A7D20D163200}" type="slidenum">
              <a:rPr lang="es-CO" smtClean="0"/>
              <a:t>‹Nº›</a:t>
            </a:fld>
            <a:endParaRPr lang="es-CO"/>
          </a:p>
        </p:txBody>
      </p:sp>
      <p:sp>
        <p:nvSpPr>
          <p:cNvPr id="17" name="16 Marcador de pie de página"/>
          <p:cNvSpPr>
            <a:spLocks noGrp="1"/>
          </p:cNvSpPr>
          <p:nvPr>
            <p:ph type="ftr" sz="quarter" idx="12"/>
          </p:nvPr>
        </p:nvSpPr>
        <p:spPr/>
        <p:txBody>
          <a:bodyPr/>
          <a:lstStyle/>
          <a:p>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B3DCED-077D-43E4-8747-B094EC6436AC}" type="datetimeFigureOut">
              <a:rPr lang="es-CO" smtClean="0"/>
              <a:t>18/09/2011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7428A47-0ED7-4270-A544-A7D20D163200}"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B3DCED-077D-43E4-8747-B094EC6436AC}" type="datetimeFigureOut">
              <a:rPr lang="es-CO" smtClean="0"/>
              <a:t>18/09/2011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7428A47-0ED7-4270-A544-A7D20D163200}"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BDB3DCED-077D-43E4-8747-B094EC6436AC}" type="datetimeFigureOut">
              <a:rPr lang="es-CO" smtClean="0"/>
              <a:t>18/09/2011</a:t>
            </a:fld>
            <a:endParaRPr lang="es-CO"/>
          </a:p>
        </p:txBody>
      </p:sp>
      <p:sp>
        <p:nvSpPr>
          <p:cNvPr id="15" name="14 Marcador de número de diapositiva"/>
          <p:cNvSpPr>
            <a:spLocks noGrp="1"/>
          </p:cNvSpPr>
          <p:nvPr>
            <p:ph type="sldNum" sz="quarter" idx="15"/>
          </p:nvPr>
        </p:nvSpPr>
        <p:spPr/>
        <p:txBody>
          <a:bodyPr/>
          <a:lstStyle>
            <a:lvl1pPr algn="ctr">
              <a:defRPr/>
            </a:lvl1pPr>
          </a:lstStyle>
          <a:p>
            <a:fld id="{97428A47-0ED7-4270-A544-A7D20D163200}" type="slidenum">
              <a:rPr lang="es-CO" smtClean="0"/>
              <a:t>‹Nº›</a:t>
            </a:fld>
            <a:endParaRPr lang="es-CO"/>
          </a:p>
        </p:txBody>
      </p:sp>
      <p:sp>
        <p:nvSpPr>
          <p:cNvPr id="16" name="15 Marcador de pie de página"/>
          <p:cNvSpPr>
            <a:spLocks noGrp="1"/>
          </p:cNvSpPr>
          <p:nvPr>
            <p:ph type="ftr" sz="quarter" idx="16"/>
          </p:nvPr>
        </p:nvSpPr>
        <p:spPr/>
        <p:txBody>
          <a:bodyPr/>
          <a:lstStyle/>
          <a:p>
            <a:endParaRPr lang="es-CO"/>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BDB3DCED-077D-43E4-8747-B094EC6436AC}" type="datetimeFigureOut">
              <a:rPr lang="es-CO" smtClean="0"/>
              <a:t>18/09/2011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7428A47-0ED7-4270-A544-A7D20D163200}" type="slidenum">
              <a:rPr lang="es-CO" smtClean="0"/>
              <a:t>‹Nº›</a:t>
            </a:fld>
            <a:endParaRPr lang="es-CO"/>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BDB3DCED-077D-43E4-8747-B094EC6436AC}" type="datetimeFigureOut">
              <a:rPr lang="es-CO" smtClean="0"/>
              <a:t>18/09/2011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7428A47-0ED7-4270-A544-A7D20D163200}" type="slidenum">
              <a:rPr lang="es-CO" smtClean="0"/>
              <a:t>‹Nº›</a:t>
            </a:fld>
            <a:endParaRPr lang="es-CO"/>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97428A47-0ED7-4270-A544-A7D20D163200}" type="slidenum">
              <a:rPr lang="es-CO" smtClean="0"/>
              <a:t>‹Nº›</a:t>
            </a:fld>
            <a:endParaRPr lang="es-CO"/>
          </a:p>
        </p:txBody>
      </p:sp>
      <p:sp>
        <p:nvSpPr>
          <p:cNvPr id="8" name="7 Marcador de pie de página"/>
          <p:cNvSpPr>
            <a:spLocks noGrp="1"/>
          </p:cNvSpPr>
          <p:nvPr>
            <p:ph type="ftr" sz="quarter" idx="11"/>
          </p:nvPr>
        </p:nvSpPr>
        <p:spPr/>
        <p:txBody>
          <a:bodyPr/>
          <a:lstStyle/>
          <a:p>
            <a:endParaRPr lang="es-CO"/>
          </a:p>
        </p:txBody>
      </p:sp>
      <p:sp>
        <p:nvSpPr>
          <p:cNvPr id="7" name="6 Marcador de fecha"/>
          <p:cNvSpPr>
            <a:spLocks noGrp="1"/>
          </p:cNvSpPr>
          <p:nvPr>
            <p:ph type="dt" sz="half" idx="10"/>
          </p:nvPr>
        </p:nvSpPr>
        <p:spPr/>
        <p:txBody>
          <a:bodyPr/>
          <a:lstStyle/>
          <a:p>
            <a:fld id="{BDB3DCED-077D-43E4-8747-B094EC6436AC}" type="datetimeFigureOut">
              <a:rPr lang="es-CO" smtClean="0"/>
              <a:t>18/09/2011</a:t>
            </a:fld>
            <a:endParaRPr lang="es-CO"/>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BDB3DCED-077D-43E4-8747-B094EC6436AC}" type="datetimeFigureOut">
              <a:rPr lang="es-CO" smtClean="0"/>
              <a:t>18/09/2011</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97428A47-0ED7-4270-A544-A7D20D163200}" type="slidenum">
              <a:rPr lang="es-CO" smtClean="0"/>
              <a:t>‹Nº›</a:t>
            </a:fld>
            <a:endParaRPr lang="es-CO"/>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DB3DCED-077D-43E4-8747-B094EC6436AC}" type="datetimeFigureOut">
              <a:rPr lang="es-CO" smtClean="0"/>
              <a:t>18/09/2011</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97428A47-0ED7-4270-A544-A7D20D163200}"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BDB3DCED-077D-43E4-8747-B094EC6436AC}" type="datetimeFigureOut">
              <a:rPr lang="es-CO" smtClean="0"/>
              <a:t>18/09/2011</a:t>
            </a:fld>
            <a:endParaRPr lang="es-CO"/>
          </a:p>
        </p:txBody>
      </p:sp>
      <p:sp>
        <p:nvSpPr>
          <p:cNvPr id="9" name="8 Marcador de número de diapositiva"/>
          <p:cNvSpPr>
            <a:spLocks noGrp="1"/>
          </p:cNvSpPr>
          <p:nvPr>
            <p:ph type="sldNum" sz="quarter" idx="15"/>
          </p:nvPr>
        </p:nvSpPr>
        <p:spPr/>
        <p:txBody>
          <a:bodyPr/>
          <a:lstStyle/>
          <a:p>
            <a:fld id="{97428A47-0ED7-4270-A544-A7D20D163200}" type="slidenum">
              <a:rPr lang="es-CO" smtClean="0"/>
              <a:t>‹Nº›</a:t>
            </a:fld>
            <a:endParaRPr lang="es-CO"/>
          </a:p>
        </p:txBody>
      </p:sp>
      <p:sp>
        <p:nvSpPr>
          <p:cNvPr id="10" name="9 Marcador de pie de página"/>
          <p:cNvSpPr>
            <a:spLocks noGrp="1"/>
          </p:cNvSpPr>
          <p:nvPr>
            <p:ph type="ftr" sz="quarter" idx="16"/>
          </p:nvPr>
        </p:nvSpPr>
        <p:spPr/>
        <p:txBody>
          <a:bodyPr/>
          <a:lstStyle/>
          <a:p>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BDB3DCED-077D-43E4-8747-B094EC6436AC}" type="datetimeFigureOut">
              <a:rPr lang="es-CO" smtClean="0"/>
              <a:t>18/09/2011</a:t>
            </a:fld>
            <a:endParaRPr lang="es-CO"/>
          </a:p>
        </p:txBody>
      </p:sp>
      <p:sp>
        <p:nvSpPr>
          <p:cNvPr id="9" name="8 Marcador de número de diapositiva"/>
          <p:cNvSpPr>
            <a:spLocks noGrp="1"/>
          </p:cNvSpPr>
          <p:nvPr>
            <p:ph type="sldNum" sz="quarter" idx="11"/>
          </p:nvPr>
        </p:nvSpPr>
        <p:spPr/>
        <p:txBody>
          <a:bodyPr/>
          <a:lstStyle/>
          <a:p>
            <a:fld id="{97428A47-0ED7-4270-A544-A7D20D163200}" type="slidenum">
              <a:rPr lang="es-CO" smtClean="0"/>
              <a:t>‹Nº›</a:t>
            </a:fld>
            <a:endParaRPr lang="es-CO"/>
          </a:p>
        </p:txBody>
      </p:sp>
      <p:sp>
        <p:nvSpPr>
          <p:cNvPr id="10" name="9 Marcador de pie de página"/>
          <p:cNvSpPr>
            <a:spLocks noGrp="1"/>
          </p:cNvSpPr>
          <p:nvPr>
            <p:ph type="ftr" sz="quarter" idx="12"/>
          </p:nvPr>
        </p:nvSpPr>
        <p:spPr/>
        <p:txBody>
          <a:bodyPr/>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DB3DCED-077D-43E4-8747-B094EC6436AC}" type="datetimeFigureOut">
              <a:rPr lang="es-CO" smtClean="0"/>
              <a:t>18/09/2011</a:t>
            </a:fld>
            <a:endParaRPr lang="es-CO"/>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CO"/>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7428A47-0ED7-4270-A544-A7D20D163200}" type="slidenum">
              <a:rPr lang="es-CO" smtClean="0"/>
              <a:t>‹Nº›</a:t>
            </a:fld>
            <a:endParaRPr lang="es-CO"/>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es.wikipedia.org/wiki/Tecnolog%C3%ADa" TargetMode="External"/><Relationship Id="rId13" Type="http://schemas.openxmlformats.org/officeDocument/2006/relationships/hyperlink" Target="http://es.wikipedia.org/wiki/Manufactura" TargetMode="External"/><Relationship Id="rId3" Type="http://schemas.openxmlformats.org/officeDocument/2006/relationships/hyperlink" Target="http://es.wikipedia.org/wiki/Siglo_XIX" TargetMode="External"/><Relationship Id="rId7" Type="http://schemas.openxmlformats.org/officeDocument/2006/relationships/hyperlink" Target="http://es.wikipedia.org/wiki/Econom%C3%ADa" TargetMode="External"/><Relationship Id="rId12" Type="http://schemas.openxmlformats.org/officeDocument/2006/relationships/hyperlink" Target="http://es.wikipedia.org/wiki/Industria" TargetMode="External"/><Relationship Id="rId17" Type="http://schemas.openxmlformats.org/officeDocument/2006/relationships/hyperlink" Target="http://es.wikipedia.org/wiki/Producci%C3%B3n_en_serie" TargetMode="External"/><Relationship Id="rId2" Type="http://schemas.openxmlformats.org/officeDocument/2006/relationships/hyperlink" Target="http://es.wikipedia.org/wiki/Siglo_XVIII" TargetMode="External"/><Relationship Id="rId16" Type="http://schemas.openxmlformats.org/officeDocument/2006/relationships/hyperlink" Target="http://es.wikipedia.org/wiki/Ferrocarril" TargetMode="External"/><Relationship Id="rId1" Type="http://schemas.openxmlformats.org/officeDocument/2006/relationships/slideLayout" Target="../slideLayouts/slideLayout2.xml"/><Relationship Id="rId6" Type="http://schemas.openxmlformats.org/officeDocument/2006/relationships/hyperlink" Target="http://es.wikipedia.org/wiki/Sociedad" TargetMode="External"/><Relationship Id="rId11" Type="http://schemas.openxmlformats.org/officeDocument/2006/relationships/hyperlink" Target="http://es.wikipedia.org/wiki/Neol%C3%ADtico" TargetMode="External"/><Relationship Id="rId5" Type="http://schemas.openxmlformats.org/officeDocument/2006/relationships/hyperlink" Target="http://es.wikipedia.org/wiki/Europa_continental" TargetMode="External"/><Relationship Id="rId15" Type="http://schemas.openxmlformats.org/officeDocument/2006/relationships/hyperlink" Target="http://es.wikipedia.org/wiki/Comercio" TargetMode="External"/><Relationship Id="rId10" Type="http://schemas.openxmlformats.org/officeDocument/2006/relationships/hyperlink" Target="http://es.wikipedia.org/wiki/Historia" TargetMode="External"/><Relationship Id="rId4" Type="http://schemas.openxmlformats.org/officeDocument/2006/relationships/hyperlink" Target="http://es.wikipedia.org/wiki/Gran_Breta%C3%B1a" TargetMode="External"/><Relationship Id="rId9" Type="http://schemas.openxmlformats.org/officeDocument/2006/relationships/hyperlink" Target="http://es.wikipedia.org/wiki/Cultura" TargetMode="External"/><Relationship Id="rId14" Type="http://schemas.openxmlformats.org/officeDocument/2006/relationships/hyperlink" Target="http://es.wikipedia.org/wiki/Hierro"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file:///C:\Documents%20and%20Settings\Cp\Escritorio\LA%20REVOLUCION%20INDUSTRIAL.2.wm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endParaRPr lang="es-CO"/>
          </a:p>
        </p:txBody>
      </p:sp>
      <p:sp>
        <p:nvSpPr>
          <p:cNvPr id="2" name="1 Título"/>
          <p:cNvSpPr>
            <a:spLocks noGrp="1"/>
          </p:cNvSpPr>
          <p:nvPr>
            <p:ph type="ctrTitle"/>
          </p:nvPr>
        </p:nvSpPr>
        <p:spPr>
          <a:xfrm>
            <a:off x="457200" y="1433732"/>
            <a:ext cx="8305800" cy="3995532"/>
          </a:xfrm>
        </p:spPr>
        <p:txBody>
          <a:bodyPr/>
          <a:lstStyle/>
          <a:p>
            <a:r>
              <a:rPr lang="es-CO" sz="6000" dirty="0" smtClean="0"/>
              <a:t>LA REVOLUCION INDUSTRIAL</a:t>
            </a:r>
            <a:endParaRPr lang="es-CO" sz="6000" dirty="0"/>
          </a:p>
        </p:txBody>
      </p:sp>
      <p:pic>
        <p:nvPicPr>
          <p:cNvPr id="23554" name="Picture 2" descr="http://www.inglaterra.net/wp-content/uploads/revolucion-industrial-inglaterra.jpg"/>
          <p:cNvPicPr>
            <a:picLocks noChangeAspect="1" noChangeArrowheads="1"/>
          </p:cNvPicPr>
          <p:nvPr/>
        </p:nvPicPr>
        <p:blipFill>
          <a:blip r:embed="rId2"/>
          <a:srcRect/>
          <a:stretch>
            <a:fillRect/>
          </a:stretch>
        </p:blipFill>
        <p:spPr bwMode="auto">
          <a:xfrm>
            <a:off x="2357422" y="428604"/>
            <a:ext cx="4457700" cy="2981326"/>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CO" dirty="0" smtClean="0"/>
              <a:t>Nosotros opinamos que la revolución industrial </a:t>
            </a:r>
          </a:p>
          <a:p>
            <a:pPr>
              <a:buNone/>
            </a:pPr>
            <a:r>
              <a:rPr lang="es-CO" dirty="0" smtClean="0"/>
              <a:t> </a:t>
            </a:r>
            <a:r>
              <a:rPr lang="es-CO" dirty="0" smtClean="0"/>
              <a:t>  fue una muy clara muestra de optimismo y de superación y de superación personal, aumento el comercio, pero a la vez genero muchos desempleos….</a:t>
            </a:r>
          </a:p>
          <a:p>
            <a:pPr>
              <a:buNone/>
            </a:pPr>
            <a:r>
              <a:rPr lang="es-CO" dirty="0" smtClean="0"/>
              <a:t> </a:t>
            </a:r>
            <a:r>
              <a:rPr lang="es-CO" dirty="0" smtClean="0"/>
              <a:t>  pero  todo hace parte de una historia fundamental</a:t>
            </a:r>
          </a:p>
          <a:p>
            <a:pPr>
              <a:buNone/>
            </a:pPr>
            <a:r>
              <a:rPr lang="es-CO" dirty="0" smtClean="0"/>
              <a:t> </a:t>
            </a:r>
            <a:r>
              <a:rPr lang="es-CO" dirty="0" smtClean="0"/>
              <a:t>  y que jamás va a poder ser borrada… </a:t>
            </a:r>
          </a:p>
          <a:p>
            <a:pPr>
              <a:buNone/>
            </a:pPr>
            <a:r>
              <a:rPr lang="es-CO" dirty="0" smtClean="0"/>
              <a:t> </a:t>
            </a:r>
            <a:r>
              <a:rPr lang="es-CO" dirty="0" smtClean="0"/>
              <a:t>  </a:t>
            </a:r>
            <a:endParaRPr lang="es-CO" dirty="0"/>
          </a:p>
        </p:txBody>
      </p:sp>
      <p:sp>
        <p:nvSpPr>
          <p:cNvPr id="3" name="2 Título"/>
          <p:cNvSpPr>
            <a:spLocks noGrp="1"/>
          </p:cNvSpPr>
          <p:nvPr>
            <p:ph type="title"/>
          </p:nvPr>
        </p:nvSpPr>
        <p:spPr/>
        <p:txBody>
          <a:bodyPr/>
          <a:lstStyle/>
          <a:p>
            <a:pPr algn="ctr"/>
            <a:r>
              <a:rPr lang="es-CO" dirty="0" smtClean="0"/>
              <a:t>Comentarios del grupo </a:t>
            </a:r>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2">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2">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 calcmode="lin" valueType="num">
                                      <p:cBhvr>
                                        <p:cTn id="33"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34"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35" dur="1000"/>
                                        <p:tgtEl>
                                          <p:spTgt spid="2">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2">
                                            <p:txEl>
                                              <p:pRg st="4" end="4"/>
                                            </p:txEl>
                                          </p:spTgt>
                                        </p:tgtEl>
                                        <p:attrNameLst>
                                          <p:attrName>style.visibility</p:attrName>
                                        </p:attrNameLst>
                                      </p:cBhvr>
                                      <p:to>
                                        <p:strVal val="visible"/>
                                      </p:to>
                                    </p:set>
                                    <p:anim calcmode="lin" valueType="num">
                                      <p:cBhvr>
                                        <p:cTn id="40"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41"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42"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14290"/>
            <a:ext cx="8229600" cy="5881710"/>
          </a:xfrm>
        </p:spPr>
        <p:txBody>
          <a:bodyPr/>
          <a:lstStyle/>
          <a:p>
            <a:pPr algn="ctr"/>
            <a:r>
              <a:rPr lang="es-CO" dirty="0" smtClean="0"/>
              <a:t>COLEGIO DISTRITAL SAN JOSE</a:t>
            </a:r>
          </a:p>
          <a:p>
            <a:pPr algn="ctr"/>
            <a:endParaRPr lang="es-CO" dirty="0" smtClean="0"/>
          </a:p>
          <a:p>
            <a:pPr algn="ctr"/>
            <a:r>
              <a:rPr lang="es-CO" dirty="0" smtClean="0"/>
              <a:t>LA REVOLUCION INDUSTRIAL</a:t>
            </a:r>
          </a:p>
          <a:p>
            <a:pPr algn="ctr"/>
            <a:endParaRPr lang="es-CO" dirty="0" smtClean="0"/>
          </a:p>
          <a:p>
            <a:pPr algn="ctr"/>
            <a:r>
              <a:rPr lang="es-CO" dirty="0" smtClean="0"/>
              <a:t>SOCIALES</a:t>
            </a:r>
          </a:p>
          <a:p>
            <a:pPr algn="ctr"/>
            <a:endParaRPr lang="es-CO" dirty="0" smtClean="0"/>
          </a:p>
          <a:p>
            <a:pPr algn="ctr"/>
            <a:r>
              <a:rPr lang="es-CO" dirty="0" smtClean="0"/>
              <a:t>JESID JOSE LOGREIRA PETRO</a:t>
            </a:r>
          </a:p>
          <a:p>
            <a:pPr algn="ctr"/>
            <a:endParaRPr lang="es-CO" dirty="0" smtClean="0"/>
          </a:p>
          <a:p>
            <a:pPr algn="ctr"/>
            <a:r>
              <a:rPr lang="es-CO" dirty="0" smtClean="0"/>
              <a:t>JEFERSON BORJA</a:t>
            </a:r>
          </a:p>
          <a:p>
            <a:pPr algn="ctr"/>
            <a:r>
              <a:rPr lang="es-CO" dirty="0" smtClean="0"/>
              <a:t>MARIA MARTINEZ</a:t>
            </a:r>
          </a:p>
          <a:p>
            <a:pPr algn="ctr"/>
            <a:r>
              <a:rPr lang="es-CO" dirty="0" smtClean="0"/>
              <a:t>DAYANA RIVERA</a:t>
            </a:r>
            <a:endParaRPr lang="es-CO" dirty="0"/>
          </a:p>
        </p:txBody>
      </p:sp>
      <p:sp>
        <p:nvSpPr>
          <p:cNvPr id="3" name="2 Título"/>
          <p:cNvSpPr>
            <a:spLocks noGrp="1"/>
          </p:cNvSpPr>
          <p:nvPr>
            <p:ph type="title"/>
          </p:nvPr>
        </p:nvSpPr>
        <p:spPr/>
        <p:txBody>
          <a:bodyPr/>
          <a:lstStyle/>
          <a:p>
            <a:endParaRPr lang="es-CO"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CO" b="1" dirty="0" smtClean="0"/>
              <a:t>La revolución industrial es un cambio económico fundamental en la fabricación de productos elaborados, ya que empieza a utilizarse maquinaria. Surgió a finales del Siglo XVIII en Gran Bretaña, extendiéndose por toda Europa, y por todo el mundo después, a lo largo del Siglo XIX. Sus principales características fueron la aparición de la máquina, las innovaciones tecnológicas, la utilización de nuevas fuentes de energía, la organización del obrero en fábricas, la división del trabajo y la necesidad cada vez más grande de capital</a:t>
            </a:r>
            <a:endParaRPr lang="es-CO" dirty="0"/>
          </a:p>
        </p:txBody>
      </p:sp>
      <p:sp>
        <p:nvSpPr>
          <p:cNvPr id="3" name="2 Título"/>
          <p:cNvSpPr>
            <a:spLocks noGrp="1"/>
          </p:cNvSpPr>
          <p:nvPr>
            <p:ph type="title"/>
          </p:nvPr>
        </p:nvSpPr>
        <p:spPr/>
        <p:txBody>
          <a:bodyPr/>
          <a:lstStyle/>
          <a:p>
            <a:pPr algn="ctr"/>
            <a:r>
              <a:rPr lang="es-CO" dirty="0" smtClean="0"/>
              <a:t>ANTESEDENTES</a:t>
            </a:r>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pPr algn="ctr"/>
            <a:r>
              <a:rPr lang="es-CO" dirty="0" smtClean="0"/>
              <a:t>IMÁGENES ANTES DE LA REVOLUCION</a:t>
            </a:r>
            <a:endParaRPr lang="es-CO" dirty="0"/>
          </a:p>
        </p:txBody>
      </p:sp>
      <p:pic>
        <p:nvPicPr>
          <p:cNvPr id="26626" name="Picture 2" descr="C:\Documents and Settings\Cp\Escritorio\revolucionindustrial.jpg"/>
          <p:cNvPicPr>
            <a:picLocks noGrp="1" noChangeAspect="1" noChangeArrowheads="1"/>
          </p:cNvPicPr>
          <p:nvPr>
            <p:ph idx="1"/>
          </p:nvPr>
        </p:nvPicPr>
        <p:blipFill>
          <a:blip r:embed="rId2"/>
          <a:srcRect/>
          <a:stretch>
            <a:fillRect/>
          </a:stretch>
        </p:blipFill>
        <p:spPr bwMode="auto">
          <a:xfrm rot="20413562">
            <a:off x="699643" y="2238606"/>
            <a:ext cx="3048000" cy="2133600"/>
          </a:xfrm>
          <a:prstGeom prst="rect">
            <a:avLst/>
          </a:prstGeom>
          <a:ln>
            <a:noFill/>
          </a:ln>
          <a:effectLst>
            <a:outerShdw blurRad="190500" algn="tl" rotWithShape="0">
              <a:srgbClr val="000000">
                <a:alpha val="70000"/>
              </a:srgbClr>
            </a:outerShdw>
          </a:effectLst>
        </p:spPr>
      </p:pic>
      <p:pic>
        <p:nvPicPr>
          <p:cNvPr id="26628" name="Picture 4" descr="http://2.bp.blogspot.com/_mEMrVh3Lo6M/Sezq2L5PVpI/AAAAAAAAAHQ/zSh0rOufNvE/s400/26388-la_revolucion_industrial_en_el_sector_primario_-_geografia.jpg"/>
          <p:cNvPicPr>
            <a:picLocks noChangeAspect="1" noChangeArrowheads="1"/>
          </p:cNvPicPr>
          <p:nvPr/>
        </p:nvPicPr>
        <p:blipFill>
          <a:blip r:embed="rId3"/>
          <a:srcRect/>
          <a:stretch>
            <a:fillRect/>
          </a:stretch>
        </p:blipFill>
        <p:spPr bwMode="auto">
          <a:xfrm>
            <a:off x="4286248" y="2214554"/>
            <a:ext cx="3810000" cy="272415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6626"/>
                                        </p:tgtEl>
                                        <p:attrNameLst>
                                          <p:attrName>style.visibility</p:attrName>
                                        </p:attrNameLst>
                                      </p:cBhvr>
                                      <p:to>
                                        <p:strVal val="visible"/>
                                      </p:to>
                                    </p:set>
                                    <p:animEffect transition="in" filter="diamond(in)">
                                      <p:cBhvr>
                                        <p:cTn id="12" dur="2000"/>
                                        <p:tgtEl>
                                          <p:spTgt spid="2662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628"/>
                                        </p:tgtEl>
                                        <p:attrNameLst>
                                          <p:attrName>style.visibility</p:attrName>
                                        </p:attrNameLst>
                                      </p:cBhvr>
                                      <p:to>
                                        <p:strVal val="visible"/>
                                      </p:to>
                                    </p:set>
                                    <p:animEffect transition="in" filter="blinds(horizontal)">
                                      <p:cBhvr>
                                        <p:cTn id="17"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CO" sz="1600" dirty="0" smtClean="0"/>
              <a:t>La </a:t>
            </a:r>
            <a:r>
              <a:rPr lang="es-CO" sz="1600" b="1" dirty="0" smtClean="0"/>
              <a:t>Revolución industrial</a:t>
            </a:r>
            <a:r>
              <a:rPr lang="es-CO" sz="1600" dirty="0" smtClean="0"/>
              <a:t> fue un periodo histórico comprendido entre la segunda mitad del </a:t>
            </a:r>
            <a:r>
              <a:rPr lang="es-CO" sz="1600" dirty="0" smtClean="0">
                <a:hlinkClick r:id="rId2" tooltip="Siglo XVIII"/>
              </a:rPr>
              <a:t>siglo XVIII</a:t>
            </a:r>
            <a:r>
              <a:rPr lang="es-CO" sz="1600" dirty="0" smtClean="0"/>
              <a:t> y principios del </a:t>
            </a:r>
            <a:r>
              <a:rPr lang="es-CO" sz="1600" dirty="0" smtClean="0">
                <a:hlinkClick r:id="rId3" tooltip="Siglo XIX"/>
              </a:rPr>
              <a:t>XIX</a:t>
            </a:r>
            <a:r>
              <a:rPr lang="es-CO" sz="1600" dirty="0" smtClean="0"/>
              <a:t>, en el que </a:t>
            </a:r>
            <a:r>
              <a:rPr lang="es-CO" sz="1600" dirty="0" smtClean="0">
                <a:hlinkClick r:id="rId4" tooltip="Gran Bretaña"/>
              </a:rPr>
              <a:t>Gran Bretaña</a:t>
            </a:r>
            <a:r>
              <a:rPr lang="es-CO" sz="1600" dirty="0" smtClean="0"/>
              <a:t> en primer lugar,</a:t>
            </a:r>
            <a:r>
              <a:rPr lang="es-CO" sz="1600" baseline="30000" dirty="0" smtClean="0">
                <a:hlinkClick r:id=""/>
              </a:rPr>
              <a:t>[1]</a:t>
            </a:r>
            <a:r>
              <a:rPr lang="es-CO" sz="1600" dirty="0" smtClean="0"/>
              <a:t> y el resto de </a:t>
            </a:r>
            <a:r>
              <a:rPr lang="es-CO" sz="1600" dirty="0" smtClean="0">
                <a:hlinkClick r:id="rId5" tooltip="Europa continental"/>
              </a:rPr>
              <a:t>Europa continental</a:t>
            </a:r>
            <a:r>
              <a:rPr lang="es-CO" sz="1600" dirty="0" smtClean="0"/>
              <a:t> después, sufren el mayor conjunto de transformaciones </a:t>
            </a:r>
            <a:r>
              <a:rPr lang="es-CO" sz="1600" dirty="0" smtClean="0">
                <a:hlinkClick r:id="rId6" tooltip="Sociedad"/>
              </a:rPr>
              <a:t>socio</a:t>
            </a:r>
            <a:r>
              <a:rPr lang="es-CO" sz="1600" dirty="0" smtClean="0">
                <a:hlinkClick r:id="rId7" tooltip="Economía"/>
              </a:rPr>
              <a:t>económicas</a:t>
            </a:r>
            <a:r>
              <a:rPr lang="es-CO" sz="1600" dirty="0" smtClean="0"/>
              <a:t>, </a:t>
            </a:r>
            <a:r>
              <a:rPr lang="es-CO" sz="1600" dirty="0" smtClean="0">
                <a:hlinkClick r:id="rId8" tooltip="Tecnología"/>
              </a:rPr>
              <a:t>tecnológicas</a:t>
            </a:r>
            <a:r>
              <a:rPr lang="es-CO" sz="1600" dirty="0" smtClean="0"/>
              <a:t> y </a:t>
            </a:r>
            <a:r>
              <a:rPr lang="es-CO" sz="1600" dirty="0" smtClean="0">
                <a:hlinkClick r:id="rId9" tooltip="Cultura"/>
              </a:rPr>
              <a:t>culturales</a:t>
            </a:r>
            <a:r>
              <a:rPr lang="es-CO" sz="1600" dirty="0" smtClean="0"/>
              <a:t> de la </a:t>
            </a:r>
            <a:r>
              <a:rPr lang="es-CO" sz="1600" dirty="0" smtClean="0">
                <a:hlinkClick r:id="rId10" tooltip="Historia"/>
              </a:rPr>
              <a:t>Historia</a:t>
            </a:r>
            <a:r>
              <a:rPr lang="es-CO" sz="1600" dirty="0" smtClean="0"/>
              <a:t> de la humanidad, desde el </a:t>
            </a:r>
            <a:r>
              <a:rPr lang="es-CO" sz="1600" dirty="0" smtClean="0">
                <a:hlinkClick r:id="rId11" tooltip="Neolítico"/>
              </a:rPr>
              <a:t>Neolítico</a:t>
            </a:r>
            <a:r>
              <a:rPr lang="es-CO" sz="1600" dirty="0" smtClean="0"/>
              <a:t>.</a:t>
            </a:r>
          </a:p>
          <a:p>
            <a:r>
              <a:rPr lang="es-CO" sz="1600" dirty="0" smtClean="0"/>
              <a:t>La economía basada en el trabajo manual fue reemplazada por otra dominada por la </a:t>
            </a:r>
            <a:r>
              <a:rPr lang="es-CO" sz="1600" dirty="0" smtClean="0">
                <a:hlinkClick r:id="rId12" tooltip="Industria"/>
              </a:rPr>
              <a:t>industria</a:t>
            </a:r>
            <a:r>
              <a:rPr lang="es-CO" sz="1600" dirty="0" smtClean="0"/>
              <a:t> y la </a:t>
            </a:r>
            <a:r>
              <a:rPr lang="es-CO" sz="1600" dirty="0" smtClean="0">
                <a:hlinkClick r:id="rId13" tooltip="Manufactura"/>
              </a:rPr>
              <a:t>manufactura</a:t>
            </a:r>
            <a:r>
              <a:rPr lang="es-CO" sz="1600" dirty="0" smtClean="0"/>
              <a:t>. La Revolución comenzó con la mecanización de las industrias textiles y el desarrollo de los procesos del </a:t>
            </a:r>
            <a:r>
              <a:rPr lang="es-CO" sz="1600" dirty="0" smtClean="0">
                <a:hlinkClick r:id="rId14" tooltip="Hierro"/>
              </a:rPr>
              <a:t>hierro</a:t>
            </a:r>
            <a:r>
              <a:rPr lang="es-CO" sz="1600" dirty="0" smtClean="0"/>
              <a:t>. La expansión del </a:t>
            </a:r>
            <a:r>
              <a:rPr lang="es-CO" sz="1600" dirty="0" smtClean="0">
                <a:hlinkClick r:id="rId15" tooltip="Comercio"/>
              </a:rPr>
              <a:t>comercio</a:t>
            </a:r>
            <a:r>
              <a:rPr lang="es-CO" sz="1600" dirty="0" smtClean="0"/>
              <a:t> fue favorecida por la mejora de las rutas de transportes y posteriormente por el nacimiento del </a:t>
            </a:r>
            <a:r>
              <a:rPr lang="es-CO" sz="1600" dirty="0" smtClean="0">
                <a:hlinkClick r:id="rId16" tooltip="Ferrocarril"/>
              </a:rPr>
              <a:t>ferrocarril</a:t>
            </a:r>
            <a:r>
              <a:rPr lang="es-CO" sz="1600" dirty="0" smtClean="0"/>
              <a:t>.</a:t>
            </a:r>
          </a:p>
          <a:p>
            <a:r>
              <a:rPr lang="es-CO" sz="1600" dirty="0" smtClean="0"/>
              <a:t>Así es que en la Revolución industrial se aumenta la cantidad de productos y se disminuye el tiempo en el que estos se realizan, dando paso a la </a:t>
            </a:r>
            <a:r>
              <a:rPr lang="es-CO" sz="1600" dirty="0" smtClean="0">
                <a:hlinkClick r:id="rId17" tooltip="Producción en serie"/>
              </a:rPr>
              <a:t>producción en serie</a:t>
            </a:r>
            <a:r>
              <a:rPr lang="es-CO" sz="1600" dirty="0" smtClean="0"/>
              <a:t>, ya que se simplifican tareas complejas en varias operaciones simples que pueda realizar cualquier obrero sin necesidad de que sea mano de obra cualificada, y de este modo bajar costos en producción y elevar la cantidad de unidades producidas bajo el mismo costo fijo</a:t>
            </a:r>
          </a:p>
          <a:p>
            <a:endParaRPr lang="es-CO" sz="1800" dirty="0"/>
          </a:p>
        </p:txBody>
      </p:sp>
      <p:sp>
        <p:nvSpPr>
          <p:cNvPr id="3" name="2 Título"/>
          <p:cNvSpPr>
            <a:spLocks noGrp="1"/>
          </p:cNvSpPr>
          <p:nvPr>
            <p:ph type="title"/>
          </p:nvPr>
        </p:nvSpPr>
        <p:spPr/>
        <p:txBody>
          <a:bodyPr/>
          <a:lstStyle/>
          <a:p>
            <a:pPr algn="ctr"/>
            <a:r>
              <a:rPr lang="es-CO" dirty="0" smtClean="0"/>
              <a:t>REVOLUCION INDUSTRIAL</a:t>
            </a:r>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heckerboard(across)">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heckerboard(across)">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pPr algn="ctr"/>
            <a:r>
              <a:rPr lang="es-CO" dirty="0" smtClean="0"/>
              <a:t>IMÁGENES DE LA REVOLUCION INDUSTRIAL</a:t>
            </a:r>
            <a:endParaRPr lang="es-CO" dirty="0"/>
          </a:p>
        </p:txBody>
      </p:sp>
      <p:pic>
        <p:nvPicPr>
          <p:cNvPr id="29698" name="Picture 2" descr="C:\Documents and Settings\Cp\Escritorio\antiguo.jpg"/>
          <p:cNvPicPr>
            <a:picLocks noGrp="1" noChangeAspect="1" noChangeArrowheads="1"/>
          </p:cNvPicPr>
          <p:nvPr>
            <p:ph idx="1"/>
          </p:nvPr>
        </p:nvPicPr>
        <p:blipFill>
          <a:blip r:embed="rId2"/>
          <a:srcRect/>
          <a:stretch>
            <a:fillRect/>
          </a:stretch>
        </p:blipFill>
        <p:spPr bwMode="auto">
          <a:xfrm>
            <a:off x="428596" y="1643050"/>
            <a:ext cx="4572000" cy="2752725"/>
          </a:xfrm>
          <a:prstGeom prst="rect">
            <a:avLst/>
          </a:prstGeom>
          <a:ln>
            <a:noFill/>
          </a:ln>
          <a:effectLst>
            <a:outerShdw blurRad="292100" dist="139700" dir="2700000" algn="tl" rotWithShape="0">
              <a:srgbClr val="333333">
                <a:alpha val="65000"/>
              </a:srgbClr>
            </a:outerShdw>
          </a:effectLst>
        </p:spPr>
      </p:pic>
      <p:pic>
        <p:nvPicPr>
          <p:cNvPr id="29700" name="Picture 4" descr="http://files.myopera.com/Francisvirtual/blog/Maquina%20Vapor%2002.jpg"/>
          <p:cNvPicPr>
            <a:picLocks noChangeAspect="1" noChangeArrowheads="1"/>
          </p:cNvPicPr>
          <p:nvPr/>
        </p:nvPicPr>
        <p:blipFill>
          <a:blip r:embed="rId3"/>
          <a:srcRect/>
          <a:stretch>
            <a:fillRect/>
          </a:stretch>
        </p:blipFill>
        <p:spPr bwMode="auto">
          <a:xfrm rot="20598572">
            <a:off x="5572132" y="3286124"/>
            <a:ext cx="2600325" cy="23145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wedge">
                                      <p:cBhvr>
                                        <p:cTn id="7" dur="2000"/>
                                        <p:tgtEl>
                                          <p:spTgt spid="296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700"/>
                                        </p:tgtEl>
                                        <p:attrNameLst>
                                          <p:attrName>style.visibility</p:attrName>
                                        </p:attrNameLst>
                                      </p:cBhvr>
                                      <p:to>
                                        <p:strVal val="visible"/>
                                      </p:to>
                                    </p:set>
                                    <p:animEffect transition="in" filter="dissolve">
                                      <p:cBhvr>
                                        <p:cTn id="12" dur="500"/>
                                        <p:tgtEl>
                                          <p:spTgt spid="2970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CO" sz="1800" dirty="0" smtClean="0"/>
              <a:t>Hasta ese momento las ciudades habían tenido en las funciones de tipo comercial la causa fundamental de su crecimiento. A partir de 1800 la industria vino a añadirse a ellas de manera dio lugar a una asombrosa expansión humana. La concentración industrial, se realizó con frecuencia en las ciudades ya existentes debido sobretodo a que era en ellas donde residían unas clases sociales que disponían de los capitales necesarios para la inversión, y porque también aquí existía una población abundante y hábil que podía dar a la industria los primeros contingentes de </a:t>
            </a:r>
            <a:r>
              <a:rPr lang="es-CO" sz="1800" dirty="0" smtClean="0"/>
              <a:t>obreros.</a:t>
            </a:r>
          </a:p>
          <a:p>
            <a:r>
              <a:rPr lang="es-CO" sz="1800" dirty="0" smtClean="0"/>
              <a:t>Las naciones primeramente afectadas por ésta transformación fueron las de Europa y América </a:t>
            </a:r>
            <a:r>
              <a:rPr lang="es-CO" sz="1800" dirty="0" smtClean="0"/>
              <a:t>anglosajona.</a:t>
            </a:r>
          </a:p>
          <a:p>
            <a:endParaRPr lang="es-CO" sz="1800" dirty="0" smtClean="0"/>
          </a:p>
          <a:p>
            <a:r>
              <a:rPr lang="es-CO" sz="1800" dirty="0" smtClean="0"/>
              <a:t>Posteriormente, el crecimiento urbano se intensificó también en otras áreas al tiempo que iban siendo afectadas por las transformaciones económicas y adoptaban las nuevas formas de producción.</a:t>
            </a:r>
            <a:endParaRPr lang="es-CO" sz="1800" dirty="0"/>
          </a:p>
        </p:txBody>
      </p:sp>
      <p:sp>
        <p:nvSpPr>
          <p:cNvPr id="3" name="2 Título"/>
          <p:cNvSpPr>
            <a:spLocks noGrp="1"/>
          </p:cNvSpPr>
          <p:nvPr>
            <p:ph type="title"/>
          </p:nvPr>
        </p:nvSpPr>
        <p:spPr/>
        <p:txBody>
          <a:bodyPr>
            <a:normAutofit fontScale="90000"/>
          </a:bodyPr>
          <a:lstStyle/>
          <a:p>
            <a:pPr algn="ctr"/>
            <a:r>
              <a:rPr lang="es-CO" dirty="0" smtClean="0"/>
              <a:t>CONSECUENCIAS DE LA REVOLUION INDUSTRILA</a:t>
            </a:r>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pPr algn="ctr"/>
            <a:r>
              <a:rPr lang="es-CO" dirty="0" smtClean="0"/>
              <a:t>CONSECUENCIAS DE LA REBOLUCION EN EL SIGLO XVIII</a:t>
            </a:r>
            <a:endParaRPr lang="es-CO" dirty="0"/>
          </a:p>
        </p:txBody>
      </p:sp>
      <p:pic>
        <p:nvPicPr>
          <p:cNvPr id="31746" name="Picture 2" descr="C:\Documents and Settings\Cp\Escritorio\la-revolucion-industrial.jpg"/>
          <p:cNvPicPr>
            <a:picLocks noGrp="1" noChangeAspect="1" noChangeArrowheads="1"/>
          </p:cNvPicPr>
          <p:nvPr>
            <p:ph idx="1"/>
          </p:nvPr>
        </p:nvPicPr>
        <p:blipFill>
          <a:blip r:embed="rId2"/>
          <a:srcRect/>
          <a:stretch>
            <a:fillRect/>
          </a:stretch>
        </p:blipFill>
        <p:spPr bwMode="auto">
          <a:xfrm>
            <a:off x="1428728" y="1643050"/>
            <a:ext cx="6429420" cy="450059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1746"/>
                                        </p:tgtEl>
                                        <p:attrNameLst>
                                          <p:attrName>style.visibility</p:attrName>
                                        </p:attrNameLst>
                                      </p:cBhvr>
                                      <p:to>
                                        <p:strVal val="visible"/>
                                      </p:to>
                                    </p:set>
                                    <p:animEffect transition="in" filter="strips(downLeft)">
                                      <p:cBhvr>
                                        <p:cTn id="12" dur="5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pPr algn="ctr"/>
            <a:r>
              <a:rPr lang="es-CO" dirty="0" smtClean="0"/>
              <a:t>VIDEOS DE LA REVOLUCION INDUSTRIL</a:t>
            </a:r>
            <a:endParaRPr lang="es-CO" dirty="0"/>
          </a:p>
        </p:txBody>
      </p:sp>
      <p:pic>
        <p:nvPicPr>
          <p:cNvPr id="8" name="LA REVOLUCION INDUSTRIAL.2.wmv">
            <a:hlinkClick r:id="" action="ppaction://media"/>
          </p:cNvPr>
          <p:cNvPicPr>
            <a:picLocks noGrp="1" noRot="1" noChangeAspect="1"/>
          </p:cNvPicPr>
          <p:nvPr>
            <p:ph idx="1"/>
            <a:videoFile r:link="rId1"/>
          </p:nvPr>
        </p:nvPicPr>
        <p:blipFill>
          <a:blip r:embed="rId3"/>
          <a:stretch>
            <a:fillRect/>
          </a:stretch>
        </p:blipFill>
        <p:spPr>
          <a:xfrm>
            <a:off x="1571604" y="1500174"/>
            <a:ext cx="5929338" cy="44470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82640"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125</TotalTime>
  <Words>543</Words>
  <Application>Microsoft Office PowerPoint</Application>
  <PresentationFormat>Presentación en pantalla (4:3)</PresentationFormat>
  <Paragraphs>33</Paragraphs>
  <Slides>10</Slides>
  <Notes>0</Notes>
  <HiddenSlides>0</HiddenSlides>
  <MMClips>1</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Papel</vt:lpstr>
      <vt:lpstr>LA REVOLUCION INDUSTRIAL</vt:lpstr>
      <vt:lpstr>Diapositiva 2</vt:lpstr>
      <vt:lpstr>ANTESEDENTES</vt:lpstr>
      <vt:lpstr>IMÁGENES ANTES DE LA REVOLUCION</vt:lpstr>
      <vt:lpstr>REVOLUCION INDUSTRIAL</vt:lpstr>
      <vt:lpstr>IMÁGENES DE LA REVOLUCION INDUSTRIAL</vt:lpstr>
      <vt:lpstr>CONSECUENCIAS DE LA REVOLUION INDUSTRILA</vt:lpstr>
      <vt:lpstr>CONSECUENCIAS DE LA REBOLUCION EN EL SIGLO XVIII</vt:lpstr>
      <vt:lpstr>VIDEOS DE LA REVOLUCION INDUSTRIL</vt:lpstr>
      <vt:lpstr>Comentarios del grupo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REVOLUCION INDUSTRIAL</dc:title>
  <dc:creator>USUARIO</dc:creator>
  <cp:lastModifiedBy>USUARIO</cp:lastModifiedBy>
  <cp:revision>13</cp:revision>
  <dcterms:created xsi:type="dcterms:W3CDTF">2011-09-18T20:08:20Z</dcterms:created>
  <dcterms:modified xsi:type="dcterms:W3CDTF">2011-09-18T22:13:56Z</dcterms:modified>
</cp:coreProperties>
</file>