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947F02"/>
    <a:srgbClr val="808000"/>
    <a:srgbClr val="333399"/>
    <a:srgbClr val="6F0707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D53A9-A4C0-4D2B-9878-06AD744EAAAB}" type="datetimeFigureOut">
              <a:rPr lang="es-CO" smtClean="0"/>
              <a:t>17/11/2008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12508-5660-4701-92CC-32E9E0589CAE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12508-5660-4701-92CC-32E9E0589CAE}" type="slidenum">
              <a:rPr lang="es-CO" smtClean="0"/>
              <a:t>14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F6EDF-C781-40FC-93DD-92F8C1FDE040}" type="datetimeFigureOut">
              <a:rPr lang="es-CO" smtClean="0"/>
              <a:t>17/11/2008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92C1A-62FD-4333-90B9-57D7A985CD50}" type="slidenum">
              <a:rPr lang="es-CO" smtClean="0"/>
              <a:t>‹Nº›</a:t>
            </a:fld>
            <a:endParaRPr lang="es-CO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F6EDF-C781-40FC-93DD-92F8C1FDE040}" type="datetimeFigureOut">
              <a:rPr lang="es-CO" smtClean="0"/>
              <a:t>17/11/2008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92C1A-62FD-4333-90B9-57D7A985CD5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F6EDF-C781-40FC-93DD-92F8C1FDE040}" type="datetimeFigureOut">
              <a:rPr lang="es-CO" smtClean="0"/>
              <a:t>17/11/2008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92C1A-62FD-4333-90B9-57D7A985CD5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F6EDF-C781-40FC-93DD-92F8C1FDE040}" type="datetimeFigureOut">
              <a:rPr lang="es-CO" smtClean="0"/>
              <a:t>17/11/2008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92C1A-62FD-4333-90B9-57D7A985CD5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F6EDF-C781-40FC-93DD-92F8C1FDE040}" type="datetimeFigureOut">
              <a:rPr lang="es-CO" smtClean="0"/>
              <a:t>17/11/2008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92C1A-62FD-4333-90B9-57D7A985CD50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F6EDF-C781-40FC-93DD-92F8C1FDE040}" type="datetimeFigureOut">
              <a:rPr lang="es-CO" smtClean="0"/>
              <a:t>17/11/2008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92C1A-62FD-4333-90B9-57D7A985CD5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F6EDF-C781-40FC-93DD-92F8C1FDE040}" type="datetimeFigureOut">
              <a:rPr lang="es-CO" smtClean="0"/>
              <a:t>17/11/2008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92C1A-62FD-4333-90B9-57D7A985CD50}" type="slidenum">
              <a:rPr lang="es-CO" smtClean="0"/>
              <a:t>‹Nº›</a:t>
            </a:fld>
            <a:endParaRPr lang="es-CO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F6EDF-C781-40FC-93DD-92F8C1FDE040}" type="datetimeFigureOut">
              <a:rPr lang="es-CO" smtClean="0"/>
              <a:t>17/11/2008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92C1A-62FD-4333-90B9-57D7A985CD5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F6EDF-C781-40FC-93DD-92F8C1FDE040}" type="datetimeFigureOut">
              <a:rPr lang="es-CO" smtClean="0"/>
              <a:t>17/11/2008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92C1A-62FD-4333-90B9-57D7A985CD5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F6EDF-C781-40FC-93DD-92F8C1FDE040}" type="datetimeFigureOut">
              <a:rPr lang="es-CO" smtClean="0"/>
              <a:t>17/11/2008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92C1A-62FD-4333-90B9-57D7A985CD5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03F6EDF-C781-40FC-93DD-92F8C1FDE040}" type="datetimeFigureOut">
              <a:rPr lang="es-CO" smtClean="0"/>
              <a:t>17/11/2008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6492C1A-62FD-4333-90B9-57D7A985CD5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03F6EDF-C781-40FC-93DD-92F8C1FDE040}" type="datetimeFigureOut">
              <a:rPr lang="es-CO" smtClean="0"/>
              <a:t>17/11/2008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6492C1A-62FD-4333-90B9-57D7A985CD50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1857364"/>
            <a:ext cx="7772400" cy="4572032"/>
          </a:xfrm>
          <a:solidFill>
            <a:schemeClr val="bg2">
              <a:lumMod val="50000"/>
            </a:schemeClr>
          </a:solidFill>
          <a:ln w="3492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90000" dist="50800" dir="5400000" sy="-100000" algn="bl" rotWithShape="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r>
              <a:rPr lang="es-CO" dirty="0" smtClean="0"/>
              <a:t>			</a:t>
            </a:r>
            <a:r>
              <a:rPr lang="es-CO" dirty="0" smtClean="0">
                <a:solidFill>
                  <a:schemeClr val="accent2">
                    <a:lumMod val="50000"/>
                  </a:schemeClr>
                </a:solidFill>
              </a:rPr>
              <a:t>-Sociales-</a:t>
            </a:r>
            <a:br>
              <a:rPr lang="es-CO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O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CO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O" dirty="0" smtClean="0">
                <a:solidFill>
                  <a:schemeClr val="accent2">
                    <a:lumMod val="50000"/>
                  </a:schemeClr>
                </a:solidFill>
              </a:rPr>
              <a:t>	Rev. Industrial.</a:t>
            </a:r>
            <a:br>
              <a:rPr lang="es-CO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O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CO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O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s-CO" dirty="0" smtClean="0">
                <a:solidFill>
                  <a:schemeClr val="accent2">
                    <a:lumMod val="50000"/>
                  </a:schemeClr>
                </a:solidFill>
              </a:rPr>
              <a:t>	2011-barranquilla.</a:t>
            </a:r>
            <a:br>
              <a:rPr lang="es-CO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O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CO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O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s-CO" dirty="0" smtClean="0">
                <a:solidFill>
                  <a:schemeClr val="accent2">
                    <a:lumMod val="50000"/>
                  </a:schemeClr>
                </a:solidFill>
              </a:rPr>
              <a:t>C. distrital san José</a:t>
            </a:r>
            <a:endParaRPr lang="es-CO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4400" y="571480"/>
            <a:ext cx="7772400" cy="785818"/>
          </a:xfrm>
          <a:solidFill>
            <a:srgbClr val="9966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  <a:reflection blurRad="6350" stA="50000" endA="300" endPos="90000" dist="508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divot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es-CO" dirty="0" smtClean="0"/>
              <a:t>	</a:t>
            </a:r>
            <a:r>
              <a:rPr lang="es-CO" dirty="0" smtClean="0"/>
              <a:t>		DE: Jean Frank </a:t>
            </a:r>
            <a:r>
              <a:rPr lang="es-CO" dirty="0" err="1" smtClean="0"/>
              <a:t>Azan</a:t>
            </a:r>
            <a:r>
              <a:rPr lang="es-CO" dirty="0" smtClean="0"/>
              <a:t> C.</a:t>
            </a:r>
            <a:endParaRPr lang="es-C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1202424"/>
          </a:xfrm>
          <a:solidFill>
            <a:srgbClr val="8080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es-CO" dirty="0" smtClean="0">
                <a:solidFill>
                  <a:srgbClr val="FF0000"/>
                </a:solidFill>
                <a:latin typeface="Algerian" pitchFamily="82" charset="0"/>
              </a:rPr>
              <a:t>Características generales de la revolución Industrial.</a:t>
            </a:r>
            <a:endParaRPr lang="es-CO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428868"/>
            <a:ext cx="7772400" cy="3926692"/>
          </a:xfrm>
          <a:solidFill>
            <a:srgbClr val="996600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62500" lnSpcReduction="20000"/>
          </a:bodyPr>
          <a:lstStyle/>
          <a:p>
            <a:pPr fontAlgn="base"/>
            <a:r>
              <a:rPr lang="es-CO" dirty="0" smtClean="0">
                <a:solidFill>
                  <a:srgbClr val="6F0707"/>
                </a:solidFill>
              </a:rPr>
              <a:t>Se inicia en Gran Bretaña en la segunda mitad del siglo XVIII.</a:t>
            </a:r>
          </a:p>
          <a:p>
            <a:pPr fontAlgn="base"/>
            <a:r>
              <a:rPr lang="es-CO" dirty="0" smtClean="0">
                <a:solidFill>
                  <a:srgbClr val="6F0707"/>
                </a:solidFill>
              </a:rPr>
              <a:t>Es fruto de importantes cambios:</a:t>
            </a:r>
          </a:p>
          <a:p>
            <a:pPr lvl="1" fontAlgn="base"/>
            <a:r>
              <a:rPr lang="es-CO" dirty="0" smtClean="0">
                <a:solidFill>
                  <a:srgbClr val="6F0707"/>
                </a:solidFill>
              </a:rPr>
              <a:t>En la agricultura.</a:t>
            </a:r>
          </a:p>
          <a:p>
            <a:pPr lvl="1" fontAlgn="base"/>
            <a:r>
              <a:rPr lang="es-CO" dirty="0" smtClean="0">
                <a:solidFill>
                  <a:srgbClr val="6F0707"/>
                </a:solidFill>
              </a:rPr>
              <a:t>En los transportes e infraestructuras.</a:t>
            </a:r>
          </a:p>
          <a:p>
            <a:pPr lvl="1" fontAlgn="base"/>
            <a:r>
              <a:rPr lang="es-CO" dirty="0" smtClean="0">
                <a:solidFill>
                  <a:srgbClr val="6F0707"/>
                </a:solidFill>
              </a:rPr>
              <a:t>Crecimiento de la población.</a:t>
            </a:r>
          </a:p>
          <a:p>
            <a:pPr lvl="1" fontAlgn="base"/>
            <a:r>
              <a:rPr lang="es-CO" dirty="0" smtClean="0">
                <a:solidFill>
                  <a:srgbClr val="6F0707"/>
                </a:solidFill>
              </a:rPr>
              <a:t>Maquinismo.</a:t>
            </a:r>
          </a:p>
          <a:p>
            <a:pPr lvl="1" fontAlgn="base"/>
            <a:r>
              <a:rPr lang="es-CO" dirty="0" smtClean="0">
                <a:solidFill>
                  <a:srgbClr val="6F0707"/>
                </a:solidFill>
              </a:rPr>
              <a:t>Uso de nuevas fuentes de energía y materias primas</a:t>
            </a:r>
          </a:p>
          <a:p>
            <a:pPr lvl="1" fontAlgn="base"/>
            <a:r>
              <a:rPr lang="es-CO" dirty="0" smtClean="0">
                <a:solidFill>
                  <a:srgbClr val="6F0707"/>
                </a:solidFill>
              </a:rPr>
              <a:t>Una nueva doctrina económica: el liberalismo, que consolida el sistema económico capitalista.</a:t>
            </a:r>
          </a:p>
          <a:p>
            <a:pPr lvl="1" fontAlgn="base"/>
            <a:r>
              <a:rPr lang="es-CO" dirty="0" smtClean="0">
                <a:solidFill>
                  <a:srgbClr val="6F0707"/>
                </a:solidFill>
              </a:rPr>
              <a:t>La acción del Estado: Leyes.</a:t>
            </a:r>
          </a:p>
          <a:p>
            <a:pPr fontAlgn="base"/>
            <a:r>
              <a:rPr lang="es-CO" dirty="0" smtClean="0">
                <a:solidFill>
                  <a:srgbClr val="6F0707"/>
                </a:solidFill>
              </a:rPr>
              <a:t>En el siglo XIX se difundió por otros países de Europa y del mundo</a:t>
            </a:r>
          </a:p>
          <a:p>
            <a:pPr fontAlgn="base"/>
            <a:r>
              <a:rPr lang="es-CO" dirty="0" smtClean="0">
                <a:solidFill>
                  <a:srgbClr val="6F0707"/>
                </a:solidFill>
              </a:rPr>
              <a:t>Supone el paso de una economía agraria de lento crecimiento a otra industrial con un crecimiento mayor y más sostenido. Mientras que la sociedad queda dividida en dos grandes clases sociales: los trabajadores asalariados y los propietarios de los medios de producción (burguesía ).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996600"/>
          </a:solidFill>
          <a:ln>
            <a:solidFill>
              <a:srgbClr val="947F0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isometricOffAxis1Righ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r>
              <a:rPr lang="es-CO" b="1" i="1" dirty="0" smtClean="0">
                <a:solidFill>
                  <a:srgbClr val="FFFF00"/>
                </a:solidFill>
                <a:latin typeface="Britannic Bold" pitchFamily="34" charset="0"/>
              </a:rPr>
              <a:t>IMAGEN No.1</a:t>
            </a:r>
            <a:endParaRPr lang="es-CO" b="1" i="1" dirty="0">
              <a:solidFill>
                <a:srgbClr val="FFFF00"/>
              </a:solidFill>
              <a:latin typeface="Britannic Bold" pitchFamily="34" charset="0"/>
            </a:endParaRPr>
          </a:p>
        </p:txBody>
      </p:sp>
      <p:pic>
        <p:nvPicPr>
          <p:cNvPr id="4" name="3 Marcador de contenido" descr="revolucion_industrial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2285992"/>
            <a:ext cx="4000528" cy="292895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  <a:ln>
            <a:solidFill>
              <a:srgbClr val="9966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s-CO" i="1" dirty="0" smtClean="0">
                <a:solidFill>
                  <a:srgbClr val="FFC000"/>
                </a:solidFill>
                <a:latin typeface="Baskerville Old Face" pitchFamily="18" charset="0"/>
              </a:rPr>
              <a:t>IMAGEN No.2</a:t>
            </a:r>
            <a:endParaRPr lang="es-CO" i="1" dirty="0">
              <a:solidFill>
                <a:srgbClr val="FFC000"/>
              </a:solidFill>
              <a:latin typeface="Baskerville Old Face" pitchFamily="18" charset="0"/>
            </a:endParaRPr>
          </a:p>
        </p:txBody>
      </p:sp>
      <p:pic>
        <p:nvPicPr>
          <p:cNvPr id="4" name="3 Marcador de contenido" descr="20080508klphishmx_26_Ies_SC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7974" y="1784350"/>
            <a:ext cx="4725251" cy="4572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333399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es-CO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  <a:t>IMAGEN No.3</a:t>
            </a:r>
            <a:endParaRPr lang="es-CO" i="1" dirty="0">
              <a:solidFill>
                <a:schemeClr val="accent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  <p:pic>
        <p:nvPicPr>
          <p:cNvPr id="4" name="3 Marcador de contenido" descr="revolucion-industrial-inglater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143116"/>
            <a:ext cx="4868626" cy="385765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500198"/>
          </a:xfrm>
          <a:solidFill>
            <a:srgbClr val="808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/>
          <a:lstStyle/>
          <a:p>
            <a:r>
              <a:rPr lang="es-CO" i="1" dirty="0" smtClean="0">
                <a:solidFill>
                  <a:srgbClr val="C00000"/>
                </a:solidFill>
                <a:latin typeface="Algerian" pitchFamily="82" charset="0"/>
              </a:rPr>
              <a:t>VIDEO DE LA REVOLUCION INDUSTRIAL</a:t>
            </a:r>
            <a:endParaRPr lang="es-CO" i="1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643182"/>
            <a:ext cx="7772400" cy="1143008"/>
          </a:xfrm>
        </p:spPr>
        <p:txBody>
          <a:bodyPr/>
          <a:lstStyle/>
          <a:p>
            <a:r>
              <a:rPr lang="es-CO" dirty="0" smtClean="0"/>
              <a:t>http://www.youtube.com/watch?v=hMTWYH6TrVE&amp;feature=player_detailpage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2286000" y="4000504"/>
            <a:ext cx="4572000" cy="3139321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r>
              <a:rPr lang="es-CO" dirty="0">
                <a:latin typeface="Algerian" pitchFamily="82" charset="0"/>
              </a:rPr>
              <a:t>LA REVOLUCION INDUSTRIAL ES LA QUE CREÓ LA PRODUCCIÓN EN MASA CON MAQUINAS Y ESTO, LLEVA A LA APARICION DE LA CLASE MEDIA REUNIDAS EN CIUDADES (ES EL MERCADO). EL PODER VENDER A LA MAYOR CANTIDAD DE GENTE Y COMPETIR CON LOS PRODUCTOS, FUE ALGO BASICO PARA EL DESARROLLO INDUSTRIAL. LA POLITICA Y LA IDEOLOGÍA NO TUVO NADA QUE VER EN ESTO.</a:t>
            </a:r>
            <a:endParaRPr lang="es-CO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85728"/>
            <a:ext cx="7772400" cy="2357454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CO" dirty="0" smtClean="0"/>
              <a:t>Antecedentes de la Revolución Industrial.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O" dirty="0" smtClean="0"/>
              <a:t>1-Crecimiento </a:t>
            </a:r>
            <a:r>
              <a:rPr lang="es-CO" dirty="0" err="1" smtClean="0"/>
              <a:t>demografico</a:t>
            </a:r>
            <a:r>
              <a:rPr lang="es-CO" dirty="0" smtClean="0"/>
              <a:t>: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502828"/>
          </a:xfrm>
          <a:effectLst>
            <a:reflection blurRad="6350" stA="50000" endA="300" endPos="90000" dist="50800" dir="5400000" sy="-100000" algn="bl" rotWithShape="0"/>
          </a:effectLst>
        </p:spPr>
        <p:txBody>
          <a:bodyPr/>
          <a:lstStyle/>
          <a:p>
            <a:r>
              <a:rPr lang="es-CO" dirty="0"/>
              <a:t>estrechamente ligado al auge industrial, proveyendo mano de obra abundante, por lo tanto un buen mercado, lo que garantizaba para las inversiones. Asegura una demanda creciente que estimula el progreso </a:t>
            </a:r>
            <a:r>
              <a:rPr lang="es-CO" dirty="0" err="1"/>
              <a:t>tecnico</a:t>
            </a:r>
            <a:r>
              <a:rPr lang="es-CO" dirty="0"/>
              <a:t> e iniciativa de empresarios.</a:t>
            </a:r>
            <a:br>
              <a:rPr lang="es-CO" dirty="0"/>
            </a:b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es-CO" dirty="0" smtClean="0"/>
              <a:t>Migraciones Masivas: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645572"/>
          </a:xfrm>
          <a:effectLst>
            <a:reflection blurRad="6350" stA="50000" endA="300" endPos="90000" dir="5400000" sy="-100000" algn="bl" rotWithShape="0"/>
          </a:effectLst>
          <a:scene3d>
            <a:camera prst="perspectiveBelow"/>
            <a:lightRig rig="threePt" dir="t"/>
          </a:scene3d>
        </p:spPr>
        <p:txBody>
          <a:bodyPr/>
          <a:lstStyle/>
          <a:p>
            <a:r>
              <a:rPr lang="es-CO" dirty="0" smtClean="0"/>
              <a:t>Expansión </a:t>
            </a:r>
            <a:r>
              <a:rPr lang="es-CO" dirty="0" smtClean="0"/>
              <a:t>urbana en las zonas industriales europeas, migraciones a </a:t>
            </a:r>
            <a:r>
              <a:rPr lang="es-CO" dirty="0" smtClean="0"/>
              <a:t>América, Oceanía.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rgbClr val="00B0F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Relaxed"/>
            <a:lightRig rig="threePt" dir="t"/>
          </a:scene3d>
          <a:sp3d>
            <a:bevelT prst="slope"/>
          </a:sp3d>
        </p:spPr>
        <p:txBody>
          <a:bodyPr/>
          <a:lstStyle/>
          <a:p>
            <a:r>
              <a:rPr lang="es-CO" b="1" dirty="0" smtClean="0"/>
              <a:t>Mayor esperanza de </a:t>
            </a:r>
            <a:r>
              <a:rPr lang="es-CO" b="1" dirty="0" smtClean="0"/>
              <a:t>vida: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002762"/>
          </a:xfrm>
          <a:solidFill>
            <a:srgbClr val="C00000"/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s-CO" dirty="0" smtClean="0"/>
              <a:t>retroceso </a:t>
            </a:r>
            <a:r>
              <a:rPr lang="es-CO" dirty="0" err="1" smtClean="0"/>
              <a:t>rapido</a:t>
            </a:r>
            <a:r>
              <a:rPr lang="es-CO" dirty="0" smtClean="0"/>
              <a:t> de la mortalidad, sobre todo la de los niños. La mortalidad más regular y </a:t>
            </a:r>
            <a:r>
              <a:rPr lang="es-CO" dirty="0" err="1" smtClean="0"/>
              <a:t>debil</a:t>
            </a:r>
            <a:r>
              <a:rPr lang="es-CO" dirty="0" smtClean="0"/>
              <a:t> manifiesta el retroceso de las hambrunas y epidemias.</a:t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02424"/>
          </a:xfrm>
          <a:solidFill>
            <a:srgbClr val="00206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r>
              <a:rPr lang="es-CO" dirty="0" smtClean="0"/>
              <a:t> </a:t>
            </a:r>
            <a:r>
              <a:rPr lang="es-CO" sz="3600" b="1" dirty="0" err="1" smtClean="0">
                <a:latin typeface="Algerian" pitchFamily="82" charset="0"/>
              </a:rPr>
              <a:t>Revolucion</a:t>
            </a:r>
            <a:r>
              <a:rPr lang="es-CO" sz="3600" b="1" dirty="0" smtClean="0">
                <a:latin typeface="Algerian" pitchFamily="82" charset="0"/>
              </a:rPr>
              <a:t> medica </a:t>
            </a:r>
            <a:r>
              <a:rPr lang="es-CO" sz="3600" b="1" dirty="0" smtClean="0">
                <a:latin typeface="Algerian" pitchFamily="82" charset="0"/>
              </a:rPr>
              <a:t> y alimentaria:</a:t>
            </a:r>
            <a:endParaRPr lang="es-CO" sz="3600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788448"/>
          </a:xfrm>
          <a:solidFill>
            <a:srgbClr val="0070C0"/>
          </a:solidFill>
          <a:ln>
            <a:solidFill>
              <a:srgbClr val="00206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es-CO" b="1" dirty="0" smtClean="0">
                <a:solidFill>
                  <a:schemeClr val="bg2">
                    <a:lumMod val="50000"/>
                  </a:schemeClr>
                </a:solidFill>
              </a:rPr>
              <a:t>los progresos demograficos reflejan estos avances. en 1796, </a:t>
            </a:r>
            <a:r>
              <a:rPr lang="es-CO" b="1" dirty="0" err="1" smtClean="0">
                <a:solidFill>
                  <a:schemeClr val="bg2">
                    <a:lumMod val="50000"/>
                  </a:schemeClr>
                </a:solidFill>
              </a:rPr>
              <a:t>Jenner</a:t>
            </a:r>
            <a:r>
              <a:rPr lang="es-CO" b="1" dirty="0" smtClean="0">
                <a:solidFill>
                  <a:schemeClr val="bg2">
                    <a:lumMod val="50000"/>
                  </a:schemeClr>
                </a:solidFill>
              </a:rPr>
              <a:t> inventa la vacuna contra la viruela; Pasteur, desde 1870 estudia enfermedades microbianas.</a:t>
            </a:r>
            <a:br>
              <a:rPr lang="es-CO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s-CO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s-CO" b="1" dirty="0" smtClean="0"/>
              <a:t>La </a:t>
            </a:r>
            <a:r>
              <a:rPr lang="es-CO" b="1" dirty="0" err="1" smtClean="0"/>
              <a:t>Teoria</a:t>
            </a:r>
            <a:r>
              <a:rPr lang="es-CO" b="1" dirty="0" smtClean="0"/>
              <a:t> de </a:t>
            </a:r>
            <a:r>
              <a:rPr lang="es-CO" b="1" dirty="0" err="1" smtClean="0"/>
              <a:t>Malthus</a:t>
            </a:r>
            <a:r>
              <a:rPr lang="es-CO" b="1" dirty="0" smtClean="0"/>
              <a:t>: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574266"/>
          </a:xfr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90000" dist="50800" dir="5400000" sy="-100000" algn="bl" rotWithShape="0"/>
            <a:softEdge rad="3175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r>
              <a:rPr lang="es-CO" sz="2800" dirty="0" smtClean="0"/>
              <a:t>implica el control de la natalidad en capas </a:t>
            </a:r>
            <a:r>
              <a:rPr lang="es-CO" sz="2800" dirty="0" err="1" smtClean="0"/>
              <a:t>burquesas</a:t>
            </a:r>
            <a:r>
              <a:rPr lang="es-CO" sz="2800" dirty="0" smtClean="0"/>
              <a:t> y populares. en Francia e Inglaterra, las practicas </a:t>
            </a:r>
            <a:r>
              <a:rPr lang="es-CO" sz="2800" dirty="0" err="1" smtClean="0"/>
              <a:t>malthusianas</a:t>
            </a:r>
            <a:r>
              <a:rPr lang="es-CO" sz="2800" dirty="0" smtClean="0"/>
              <a:t> son condenadas por razones contradictorias, por nacionalistas, cristianos y en general, por el pueblo. Es aprobado por todos aquellos que ven la forma de reducir la </a:t>
            </a:r>
            <a:r>
              <a:rPr lang="es-CO" sz="2800" dirty="0" err="1" smtClean="0"/>
              <a:t>misera</a:t>
            </a:r>
            <a:r>
              <a:rPr lang="es-CO" sz="2800" dirty="0" smtClean="0"/>
              <a:t> popular.</a:t>
            </a:r>
            <a:endParaRPr lang="es-CO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solidFill>
              <a:srgbClr val="00206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RelaxedModerately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es-CO" b="1" dirty="0" smtClean="0">
                <a:solidFill>
                  <a:srgbClr val="FFC000"/>
                </a:solidFill>
                <a:latin typeface="Baskerville Old Face" pitchFamily="18" charset="0"/>
              </a:rPr>
              <a:t>La </a:t>
            </a:r>
            <a:r>
              <a:rPr lang="es-CO" b="1" dirty="0" err="1" smtClean="0">
                <a:solidFill>
                  <a:srgbClr val="FFC000"/>
                </a:solidFill>
                <a:latin typeface="Baskerville Old Face" pitchFamily="18" charset="0"/>
              </a:rPr>
              <a:t>Revolucion</a:t>
            </a:r>
            <a:r>
              <a:rPr lang="es-CO" b="1" dirty="0" smtClean="0">
                <a:solidFill>
                  <a:srgbClr val="FFC000"/>
                </a:solidFill>
                <a:latin typeface="Baskerville Old Face" pitchFamily="18" charset="0"/>
              </a:rPr>
              <a:t> </a:t>
            </a:r>
            <a:r>
              <a:rPr lang="es-CO" b="1" dirty="0" err="1" smtClean="0">
                <a:solidFill>
                  <a:srgbClr val="FFC000"/>
                </a:solidFill>
                <a:latin typeface="Baskerville Old Face" pitchFamily="18" charset="0"/>
              </a:rPr>
              <a:t>Agricola</a:t>
            </a:r>
            <a:r>
              <a:rPr lang="es-CO" b="1" dirty="0" smtClean="0">
                <a:solidFill>
                  <a:srgbClr val="FFC000"/>
                </a:solidFill>
                <a:latin typeface="Baskerville Old Face" pitchFamily="18" charset="0"/>
              </a:rPr>
              <a:t>:</a:t>
            </a:r>
            <a:endParaRPr lang="es-CO" dirty="0">
              <a:solidFill>
                <a:srgbClr val="FFC000"/>
              </a:solidFill>
              <a:latin typeface="Baskerville Old Fac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002894"/>
          </a:xfrm>
          <a:solidFill>
            <a:srgbClr val="6F0707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90000" dist="508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s-CO" dirty="0" smtClean="0">
                <a:solidFill>
                  <a:srgbClr val="00B050"/>
                </a:solidFill>
              </a:rPr>
              <a:t>Nace en Inglaterra con los grandes terratenientes. </a:t>
            </a:r>
            <a:r>
              <a:rPr lang="es-CO" dirty="0" smtClean="0">
                <a:solidFill>
                  <a:srgbClr val="00B050"/>
                </a:solidFill>
              </a:rPr>
              <a:t>Zonificación </a:t>
            </a:r>
            <a:r>
              <a:rPr lang="es-CO" dirty="0" smtClean="0">
                <a:solidFill>
                  <a:srgbClr val="00B050"/>
                </a:solidFill>
              </a:rPr>
              <a:t>de monocultivos (desaparece el policultivo) y pastoreo, </a:t>
            </a:r>
            <a:r>
              <a:rPr lang="es-CO" dirty="0" smtClean="0">
                <a:solidFill>
                  <a:srgbClr val="00B050"/>
                </a:solidFill>
              </a:rPr>
              <a:t>supresión </a:t>
            </a:r>
            <a:r>
              <a:rPr lang="es-CO" dirty="0" smtClean="0">
                <a:solidFill>
                  <a:srgbClr val="00B050"/>
                </a:solidFill>
              </a:rPr>
              <a:t>del descanso de tierras, gracias a los fertilizantes naturales (guano de las islas) y </a:t>
            </a:r>
            <a:r>
              <a:rPr lang="es-CO" dirty="0" smtClean="0">
                <a:solidFill>
                  <a:srgbClr val="00B050"/>
                </a:solidFill>
              </a:rPr>
              <a:t>químicos </a:t>
            </a:r>
            <a:r>
              <a:rPr lang="es-CO" dirty="0" smtClean="0">
                <a:solidFill>
                  <a:srgbClr val="00B050"/>
                </a:solidFill>
              </a:rPr>
              <a:t>más el empleo de maquinaria </a:t>
            </a:r>
            <a:r>
              <a:rPr lang="es-CO" dirty="0" smtClean="0">
                <a:solidFill>
                  <a:srgbClr val="00B050"/>
                </a:solidFill>
              </a:rPr>
              <a:t>agrícola </a:t>
            </a:r>
            <a:r>
              <a:rPr lang="es-CO" dirty="0" smtClean="0">
                <a:solidFill>
                  <a:srgbClr val="00B050"/>
                </a:solidFill>
              </a:rPr>
              <a:t>cada vez más avanzada y perfeccionada. El progreso </a:t>
            </a:r>
            <a:r>
              <a:rPr lang="es-CO" dirty="0" smtClean="0">
                <a:solidFill>
                  <a:srgbClr val="00B050"/>
                </a:solidFill>
              </a:rPr>
              <a:t>agrícola </a:t>
            </a:r>
            <a:r>
              <a:rPr lang="es-CO" dirty="0" smtClean="0">
                <a:solidFill>
                  <a:srgbClr val="00B050"/>
                </a:solidFill>
              </a:rPr>
              <a:t>y progreso industrial van de </a:t>
            </a:r>
            <a:r>
              <a:rPr lang="es-CO" dirty="0" smtClean="0">
                <a:solidFill>
                  <a:srgbClr val="00B050"/>
                </a:solidFill>
              </a:rPr>
              <a:t>la mano</a:t>
            </a:r>
            <a:r>
              <a:rPr lang="es-CO" dirty="0" smtClean="0">
                <a:solidFill>
                  <a:srgbClr val="00B050"/>
                </a:solidFill>
              </a:rPr>
              <a:t>. La alza de productividad libera la mano de obra, que el </a:t>
            </a:r>
            <a:r>
              <a:rPr lang="es-CO" dirty="0" smtClean="0">
                <a:solidFill>
                  <a:srgbClr val="00B050"/>
                </a:solidFill>
              </a:rPr>
              <a:t>éxodo </a:t>
            </a:r>
            <a:r>
              <a:rPr lang="es-CO" dirty="0" smtClean="0">
                <a:solidFill>
                  <a:srgbClr val="00B050"/>
                </a:solidFill>
              </a:rPr>
              <a:t>rural pone al servicio de las industrias. Demanda de maquinarias y fertilizantes dan origen a industrias </a:t>
            </a:r>
            <a:r>
              <a:rPr lang="es-CO" dirty="0" smtClean="0">
                <a:solidFill>
                  <a:srgbClr val="00B050"/>
                </a:solidFill>
              </a:rPr>
              <a:t>químicas </a:t>
            </a:r>
            <a:r>
              <a:rPr lang="es-CO" dirty="0" smtClean="0">
                <a:solidFill>
                  <a:srgbClr val="00B050"/>
                </a:solidFill>
              </a:rPr>
              <a:t>y </a:t>
            </a:r>
            <a:r>
              <a:rPr lang="es-CO" dirty="0" smtClean="0">
                <a:solidFill>
                  <a:srgbClr val="00B050"/>
                </a:solidFill>
              </a:rPr>
              <a:t>mecánicas. </a:t>
            </a:r>
            <a:r>
              <a:rPr lang="es-CO" dirty="0" smtClean="0">
                <a:solidFill>
                  <a:srgbClr val="00B050"/>
                </a:solidFill>
              </a:rPr>
              <a:t>El auge de los rendimientos y la </a:t>
            </a:r>
            <a:r>
              <a:rPr lang="es-CO" dirty="0" smtClean="0">
                <a:solidFill>
                  <a:srgbClr val="00B050"/>
                </a:solidFill>
              </a:rPr>
              <a:t>producción </a:t>
            </a:r>
            <a:r>
              <a:rPr lang="es-CO" dirty="0" smtClean="0">
                <a:solidFill>
                  <a:srgbClr val="00B050"/>
                </a:solidFill>
              </a:rPr>
              <a:t>permiten diversificar la </a:t>
            </a:r>
            <a:r>
              <a:rPr lang="es-CO" dirty="0" smtClean="0">
                <a:solidFill>
                  <a:srgbClr val="00B050"/>
                </a:solidFill>
              </a:rPr>
              <a:t>alimentación. </a:t>
            </a:r>
            <a:r>
              <a:rPr lang="es-CO" dirty="0" smtClean="0">
                <a:solidFill>
                  <a:srgbClr val="00B050"/>
                </a:solidFill>
              </a:rPr>
              <a:t>y el desarrollo de los transportes permite la </a:t>
            </a:r>
            <a:r>
              <a:rPr lang="es-CO" dirty="0" smtClean="0">
                <a:solidFill>
                  <a:srgbClr val="00B050"/>
                </a:solidFill>
              </a:rPr>
              <a:t>introducción </a:t>
            </a:r>
            <a:r>
              <a:rPr lang="es-CO" dirty="0" smtClean="0">
                <a:solidFill>
                  <a:srgbClr val="00B050"/>
                </a:solidFill>
              </a:rPr>
              <a:t>de productos en mercados mundiales.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  <a:ln>
            <a:solidFill>
              <a:srgbClr val="FFC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es-CO" b="1" dirty="0" smtClean="0">
                <a:solidFill>
                  <a:srgbClr val="C00000"/>
                </a:solidFill>
                <a:latin typeface="Algerian" pitchFamily="82" charset="0"/>
              </a:rPr>
              <a:t>El </a:t>
            </a:r>
            <a:r>
              <a:rPr lang="es-CO" b="1" dirty="0" smtClean="0">
                <a:solidFill>
                  <a:srgbClr val="C00000"/>
                </a:solidFill>
                <a:latin typeface="Algerian" pitchFamily="82" charset="0"/>
              </a:rPr>
              <a:t>Maquinismo:</a:t>
            </a:r>
            <a:endParaRPr lang="es-CO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645704"/>
          </a:xfrm>
          <a:solidFill>
            <a:schemeClr val="tx2">
              <a:lumMod val="25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</p:spPr>
        <p:txBody>
          <a:bodyPr>
            <a:normAutofit fontScale="85000" lnSpcReduction="20000"/>
          </a:bodyPr>
          <a:lstStyle/>
          <a:p>
            <a:r>
              <a:rPr lang="es-CO" dirty="0" smtClean="0"/>
              <a:t>El maquinismo conduce a la </a:t>
            </a:r>
            <a:r>
              <a:rPr lang="es-CO" dirty="0" smtClean="0"/>
              <a:t>concentración técnica, </a:t>
            </a:r>
            <a:r>
              <a:rPr lang="es-CO" dirty="0" smtClean="0"/>
              <a:t>verdadero </a:t>
            </a:r>
            <a:r>
              <a:rPr lang="es-CO" dirty="0" smtClean="0"/>
              <a:t>símbolo </a:t>
            </a:r>
            <a:r>
              <a:rPr lang="es-CO" dirty="0" smtClean="0"/>
              <a:t>de la </a:t>
            </a:r>
            <a:r>
              <a:rPr lang="es-CO" dirty="0" smtClean="0"/>
              <a:t>revolución </a:t>
            </a:r>
            <a:r>
              <a:rPr lang="es-CO" dirty="0" smtClean="0"/>
              <a:t>industrial. La fabrica se impone a expensas del taller rural donde el artesano trabajaba por su cuenta para un comerciante que le </a:t>
            </a:r>
            <a:r>
              <a:rPr lang="es-CO" dirty="0" smtClean="0"/>
              <a:t>proveía </a:t>
            </a:r>
            <a:r>
              <a:rPr lang="es-CO" dirty="0" smtClean="0"/>
              <a:t>la materia prima y se comercializaba el producto terminado. Esta </a:t>
            </a:r>
            <a:r>
              <a:rPr lang="es-CO" dirty="0" smtClean="0"/>
              <a:t>concentración </a:t>
            </a:r>
            <a:r>
              <a:rPr lang="es-CO" dirty="0" smtClean="0"/>
              <a:t>nace de factores </a:t>
            </a:r>
            <a:r>
              <a:rPr lang="es-CO" dirty="0" smtClean="0"/>
              <a:t>técnicos. </a:t>
            </a:r>
            <a:r>
              <a:rPr lang="es-CO" dirty="0" smtClean="0"/>
              <a:t>La maquina de vapor solo puede transmitir sus </a:t>
            </a:r>
            <a:r>
              <a:rPr lang="es-CO" dirty="0" smtClean="0"/>
              <a:t>energías </a:t>
            </a:r>
            <a:r>
              <a:rPr lang="es-CO" dirty="0" smtClean="0"/>
              <a:t>por correas y ejes de longitud limitada, lo que obliga a reagrupar los talleres.</a:t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57</TotalTime>
  <Words>611</Words>
  <Application>Microsoft Office PowerPoint</Application>
  <PresentationFormat>Presentación en pantalla (4:3)</PresentationFormat>
  <Paragraphs>36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Metro</vt:lpstr>
      <vt:lpstr>   -Sociales-   Rev. Industrial.    2011-barranquilla.   C. distrital san José</vt:lpstr>
      <vt:lpstr>Antecedentes de la Revolución Industrial.</vt:lpstr>
      <vt:lpstr>1-Crecimiento demografico:</vt:lpstr>
      <vt:lpstr>Migraciones Masivas:</vt:lpstr>
      <vt:lpstr>Mayor esperanza de vida:</vt:lpstr>
      <vt:lpstr> Revolucion medica  y alimentaria:</vt:lpstr>
      <vt:lpstr>La Teoria de Malthus:</vt:lpstr>
      <vt:lpstr>La Revolucion Agricola:</vt:lpstr>
      <vt:lpstr>El Maquinismo:</vt:lpstr>
      <vt:lpstr>Características generales de la revolución Industrial.</vt:lpstr>
      <vt:lpstr>IMAGEN No.1</vt:lpstr>
      <vt:lpstr>IMAGEN No.2</vt:lpstr>
      <vt:lpstr>IMAGEN No.3</vt:lpstr>
      <vt:lpstr>VIDEO DE LA REVOLUCION INDUSTRIAL</vt:lpstr>
    </vt:vector>
  </TitlesOfParts>
  <Company>The Wolf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Antecedentes de la Revolución Industrial.</dc:title>
  <dc:creator>Gustavo Lobo</dc:creator>
  <cp:lastModifiedBy>Gustavo Lobo</cp:lastModifiedBy>
  <cp:revision>6</cp:revision>
  <dcterms:created xsi:type="dcterms:W3CDTF">2008-11-17T05:27:38Z</dcterms:created>
  <dcterms:modified xsi:type="dcterms:W3CDTF">2008-11-17T06:24:48Z</dcterms:modified>
</cp:coreProperties>
</file>