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
  </p:notesMasterIdLst>
  <p:sldIdLst>
    <p:sldId id="279" r:id="rId2"/>
    <p:sldId id="273" r:id="rId3"/>
    <p:sldId id="265" r:id="rId4"/>
    <p:sldId id="259" r:id="rId5"/>
    <p:sldId id="284" r:id="rId6"/>
    <p:sldId id="283" r:id="rId7"/>
    <p:sldId id="286" r:id="rId8"/>
    <p:sldId id="282" r:id="rId9"/>
    <p:sldId id="280" r:id="rId10"/>
    <p:sldId id="261" r:id="rId11"/>
    <p:sldId id="287" r:id="rId12"/>
    <p:sldId id="288" r:id="rId13"/>
    <p:sldId id="276" r:id="rId14"/>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9656" autoAdjust="0"/>
  </p:normalViewPr>
  <p:slideViewPr>
    <p:cSldViewPr>
      <p:cViewPr>
        <p:scale>
          <a:sx n="73" d="100"/>
          <a:sy n="73" d="100"/>
        </p:scale>
        <p:origin x="-3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9-26T15:51:37.841" idx="3">
    <p:pos x="10" y="10"/>
    <p:text>profesor le mando este trabajo ya que es un poco tarde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4B47F-F747-455B-97F4-F4B29991BE31}" type="datetimeFigureOut">
              <a:rPr lang="es-ES_tradnl" smtClean="0"/>
              <a:pPr/>
              <a:t>26/09/2011</a:t>
            </a:fld>
            <a:endParaRPr lang="es-ES_tradn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2D4BB-8136-4BEE-842D-E56BB3988680}" type="slidenum">
              <a:rPr lang="es-ES_tradnl" smtClean="0"/>
              <a:pPr/>
              <a:t>‹Nº›</a:t>
            </a:fld>
            <a:endParaRPr lang="es-ES_tradnl" dirty="0"/>
          </a:p>
        </p:txBody>
      </p:sp>
    </p:spTree>
    <p:extLst>
      <p:ext uri="{BB962C8B-B14F-4D97-AF65-F5344CB8AC3E}">
        <p14:creationId xmlns:p14="http://schemas.microsoft.com/office/powerpoint/2010/main" val="49957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2002D4BB-8136-4BEE-842D-E56BB3988680}" type="slidenum">
              <a:rPr lang="es-ES_tradnl" smtClean="0"/>
              <a:pPr/>
              <a:t>10</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EBD14AA-4C51-4386-A6D2-CF9CB4AB067A}" type="datetimeFigureOut">
              <a:rPr lang="es-ES_tradnl" smtClean="0"/>
              <a:pPr/>
              <a:t>26/09/2011</a:t>
            </a:fld>
            <a:endParaRPr lang="es-ES_tradnl" dirty="0"/>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_tradnl" dirty="0"/>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7AEEF0-0E48-4748-92EB-05444452035E}" type="slidenum">
              <a:rPr lang="es-ES_tradnl" smtClean="0"/>
              <a:pPr/>
              <a:t>‹Nº›</a:t>
            </a:fld>
            <a:endParaRPr lang="es-ES_tradnl"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5" name="4 Marcador de pie de página"/>
          <p:cNvSpPr>
            <a:spLocks noGrp="1"/>
          </p:cNvSpPr>
          <p:nvPr>
            <p:ph type="ftr" sz="quarter" idx="11"/>
          </p:nvPr>
        </p:nvSpPr>
        <p:spPr/>
        <p:txBody>
          <a:bodyPr/>
          <a:lstStyle>
            <a:extLst/>
          </a:lstStyle>
          <a:p>
            <a:endParaRPr lang="es-ES_tradnl" dirty="0"/>
          </a:p>
        </p:txBody>
      </p:sp>
      <p:sp>
        <p:nvSpPr>
          <p:cNvPr id="6" name="5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4EBD14AA-4C51-4386-A6D2-CF9CB4AB067A}" type="datetimeFigureOut">
              <a:rPr lang="es-ES_tradnl" smtClean="0"/>
              <a:pPr/>
              <a:t>26/09/2011</a:t>
            </a:fld>
            <a:endParaRPr lang="es-ES_tradnl" dirty="0"/>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_tradnl" dirty="0"/>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7AEEF0-0E48-4748-92EB-05444452035E}"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5" name="4 Marcador de pie de página"/>
          <p:cNvSpPr>
            <a:spLocks noGrp="1"/>
          </p:cNvSpPr>
          <p:nvPr>
            <p:ph type="ftr" sz="quarter" idx="11"/>
          </p:nvPr>
        </p:nvSpPr>
        <p:spPr/>
        <p:txBody>
          <a:bodyPr/>
          <a:lstStyle>
            <a:extLst/>
          </a:lstStyle>
          <a:p>
            <a:endParaRPr lang="es-ES_tradnl" dirty="0"/>
          </a:p>
        </p:txBody>
      </p:sp>
      <p:sp>
        <p:nvSpPr>
          <p:cNvPr id="6" name="5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EBD14AA-4C51-4386-A6D2-CF9CB4AB067A}" type="datetimeFigureOut">
              <a:rPr lang="es-ES_tradnl" smtClean="0"/>
              <a:pPr/>
              <a:t>26/09/2011</a:t>
            </a:fld>
            <a:endParaRPr lang="es-ES_tradnl" dirty="0"/>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_tradnl" dirty="0"/>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CE7AEEF0-0E48-4748-92EB-05444452035E}" type="slidenum">
              <a:rPr lang="es-ES_tradnl" smtClean="0"/>
              <a:pPr/>
              <a:t>‹Nº›</a:t>
            </a:fld>
            <a:endParaRPr lang="es-ES_tradnl"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6" name="5 Marcador de pie de página"/>
          <p:cNvSpPr>
            <a:spLocks noGrp="1"/>
          </p:cNvSpPr>
          <p:nvPr>
            <p:ph type="ftr" sz="quarter" idx="11"/>
          </p:nvPr>
        </p:nvSpPr>
        <p:spPr/>
        <p:txBody>
          <a:bodyPr/>
          <a:lstStyle>
            <a:extLst/>
          </a:lstStyle>
          <a:p>
            <a:endParaRPr lang="es-ES_tradnl" dirty="0"/>
          </a:p>
        </p:txBody>
      </p:sp>
      <p:sp>
        <p:nvSpPr>
          <p:cNvPr id="7" name="6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8" name="7 Marcador de pie de página"/>
          <p:cNvSpPr>
            <a:spLocks noGrp="1"/>
          </p:cNvSpPr>
          <p:nvPr>
            <p:ph type="ftr" sz="quarter" idx="11"/>
          </p:nvPr>
        </p:nvSpPr>
        <p:spPr/>
        <p:txBody>
          <a:bodyPr/>
          <a:lstStyle>
            <a:extLst/>
          </a:lstStyle>
          <a:p>
            <a:endParaRPr lang="es-ES_tradnl" dirty="0"/>
          </a:p>
        </p:txBody>
      </p:sp>
      <p:sp>
        <p:nvSpPr>
          <p:cNvPr id="9" name="8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4" name="3 Marcador de pie de página"/>
          <p:cNvSpPr>
            <a:spLocks noGrp="1"/>
          </p:cNvSpPr>
          <p:nvPr>
            <p:ph type="ftr" sz="quarter" idx="11"/>
          </p:nvPr>
        </p:nvSpPr>
        <p:spPr/>
        <p:txBody>
          <a:bodyPr/>
          <a:lstStyle>
            <a:extLst/>
          </a:lstStyle>
          <a:p>
            <a:endParaRPr lang="es-ES_tradnl" dirty="0"/>
          </a:p>
        </p:txBody>
      </p:sp>
      <p:sp>
        <p:nvSpPr>
          <p:cNvPr id="5" name="4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4EBD14AA-4C51-4386-A6D2-CF9CB4AB067A}" type="datetimeFigureOut">
              <a:rPr lang="es-ES_tradnl" smtClean="0"/>
              <a:pPr/>
              <a:t>26/09/2011</a:t>
            </a:fld>
            <a:endParaRPr lang="es-ES_tradnl" dirty="0"/>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_tradnl" dirty="0"/>
          </a:p>
        </p:txBody>
      </p:sp>
      <p:sp>
        <p:nvSpPr>
          <p:cNvPr id="4" name="3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6" name="5 Marcador de pie de página"/>
          <p:cNvSpPr>
            <a:spLocks noGrp="1"/>
          </p:cNvSpPr>
          <p:nvPr>
            <p:ph type="ftr" sz="quarter" idx="11"/>
          </p:nvPr>
        </p:nvSpPr>
        <p:spPr/>
        <p:txBody>
          <a:bodyPr/>
          <a:lstStyle>
            <a:extLst/>
          </a:lstStyle>
          <a:p>
            <a:endParaRPr lang="es-ES_tradnl" dirty="0"/>
          </a:p>
        </p:txBody>
      </p:sp>
      <p:sp>
        <p:nvSpPr>
          <p:cNvPr id="7" name="6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4EBD14AA-4C51-4386-A6D2-CF9CB4AB067A}" type="datetimeFigureOut">
              <a:rPr lang="es-ES_tradnl" smtClean="0"/>
              <a:pPr/>
              <a:t>26/09/2011</a:t>
            </a:fld>
            <a:endParaRPr lang="es-ES_tradnl" dirty="0"/>
          </a:p>
        </p:txBody>
      </p:sp>
      <p:sp>
        <p:nvSpPr>
          <p:cNvPr id="6" name="5 Marcador de pie de página"/>
          <p:cNvSpPr>
            <a:spLocks noGrp="1"/>
          </p:cNvSpPr>
          <p:nvPr>
            <p:ph type="ftr" sz="quarter" idx="11"/>
          </p:nvPr>
        </p:nvSpPr>
        <p:spPr/>
        <p:txBody>
          <a:bodyPr/>
          <a:lstStyle>
            <a:extLst/>
          </a:lstStyle>
          <a:p>
            <a:endParaRPr lang="es-ES_tradnl" dirty="0"/>
          </a:p>
        </p:txBody>
      </p:sp>
      <p:sp>
        <p:nvSpPr>
          <p:cNvPr id="7" name="6 Marcador de número de diapositiva"/>
          <p:cNvSpPr>
            <a:spLocks noGrp="1"/>
          </p:cNvSpPr>
          <p:nvPr>
            <p:ph type="sldNum" sz="quarter" idx="12"/>
          </p:nvPr>
        </p:nvSpPr>
        <p:spPr/>
        <p:txBody>
          <a:bodyPr/>
          <a:lstStyle>
            <a:extLst/>
          </a:lstStyle>
          <a:p>
            <a:fld id="{CE7AEEF0-0E48-4748-92EB-05444452035E}" type="slidenum">
              <a:rPr lang="es-ES_tradnl" smtClean="0"/>
              <a:pPr/>
              <a:t>‹Nº›</a:t>
            </a:fld>
            <a:endParaRPr lang="es-ES_tradnl" dirty="0"/>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EBD14AA-4C51-4386-A6D2-CF9CB4AB067A}" type="datetimeFigureOut">
              <a:rPr lang="es-ES_tradnl" smtClean="0"/>
              <a:pPr/>
              <a:t>26/09/2011</a:t>
            </a:fld>
            <a:endParaRPr lang="es-ES_tradnl" dirty="0"/>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_tradnl" dirty="0"/>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7AEEF0-0E48-4748-92EB-05444452035E}"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monografias.com/trabajos36/administracion-y-gerencia/administracion-y-gerencia.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monografias.com/trabajos11/norma/norma.shtml" TargetMode="External"/><Relationship Id="rId5" Type="http://schemas.openxmlformats.org/officeDocument/2006/relationships/hyperlink" Target="http://www.monografias.com/trabajos54/la-investigacion/la-investigacion.shtml" TargetMode="External"/><Relationship Id="rId4" Type="http://schemas.openxmlformats.org/officeDocument/2006/relationships/hyperlink" Target="http://www.monografias.com/Administracion_y_Finanzas/index.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www.monografias.com/trabajos14/problemadelagua/problemadelagua.shtml" TargetMode="External"/><Relationship Id="rId3" Type="http://schemas.openxmlformats.org/officeDocument/2006/relationships/hyperlink" Target="http://www.monografias.com/trabajos13/mercado/mercado.shtml" TargetMode="External"/><Relationship Id="rId7" Type="http://schemas.openxmlformats.org/officeDocument/2006/relationships/hyperlink" Target="http://www.monografias.com/trabajos36/teoria-empleo/teoria-empleo.shtml" TargetMode="External"/><Relationship Id="rId2" Type="http://schemas.openxmlformats.org/officeDocument/2006/relationships/hyperlink" Target="http://www.monografias.com/trabajos/ofertaydemanda/ofertaydemanda.shtml" TargetMode="External"/><Relationship Id="rId1" Type="http://schemas.openxmlformats.org/officeDocument/2006/relationships/slideLayout" Target="../slideLayouts/slideLayout6.xml"/><Relationship Id="rId6" Type="http://schemas.openxmlformats.org/officeDocument/2006/relationships/hyperlink" Target="http://www.monografias.com/trabajos12/higie/higie.shtml" TargetMode="External"/><Relationship Id="rId5" Type="http://schemas.openxmlformats.org/officeDocument/2006/relationships/hyperlink" Target="http://www.monografias.com/trabajos11/vacsue/vacsue.shtml" TargetMode="External"/><Relationship Id="rId4" Type="http://schemas.openxmlformats.org/officeDocument/2006/relationships/hyperlink" Target="http://www.monografias.com/trabajos/explodemo/explodemo.shtml" TargetMode="External"/><Relationship Id="rId9" Type="http://schemas.openxmlformats.org/officeDocument/2006/relationships/hyperlink" Target="http://www.monografias.com/trabajos11/prohe/prohe.shtml" TargetMode="Externa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monografias.com/trabajos10/formulac/formulac.shtml" TargetMode="External"/><Relationship Id="rId13" Type="http://schemas.openxmlformats.org/officeDocument/2006/relationships/hyperlink" Target="http://www.monografias.com/trabajos7/compro/compro.shtml" TargetMode="External"/><Relationship Id="rId3" Type="http://schemas.openxmlformats.org/officeDocument/2006/relationships/hyperlink" Target="http://www.monografias.com/trabajos14/soluciones/soluciones.shtml" TargetMode="External"/><Relationship Id="rId7" Type="http://schemas.openxmlformats.org/officeDocument/2006/relationships/hyperlink" Target="http://www.monografias.com/trabajos/transporte/transporte.shtml" TargetMode="External"/><Relationship Id="rId12" Type="http://schemas.openxmlformats.org/officeDocument/2006/relationships/hyperlink" Target="http://www.monografias.com/trabajos13/cinemat/cinemat2.shtml" TargetMode="External"/><Relationship Id="rId2" Type="http://schemas.openxmlformats.org/officeDocument/2006/relationships/hyperlink" Target="http://www.monografias.com/trabajos12/desorgan/desorgan.shtml" TargetMode="External"/><Relationship Id="rId1" Type="http://schemas.openxmlformats.org/officeDocument/2006/relationships/slideLayout" Target="../slideLayouts/slideLayout7.xml"/><Relationship Id="rId6" Type="http://schemas.openxmlformats.org/officeDocument/2006/relationships/hyperlink" Target="http://www.monografias.com/trabajos901/evolucion-historica-concepciones-tiempo/evolucion-historica-concepciones-tiempo.shtml" TargetMode="External"/><Relationship Id="rId11" Type="http://schemas.openxmlformats.org/officeDocument/2006/relationships/hyperlink" Target="http://www.monografias.com/trabajos12/elproduc/elproduc.shtml" TargetMode="External"/><Relationship Id="rId5" Type="http://schemas.openxmlformats.org/officeDocument/2006/relationships/hyperlink" Target="http://www.monografias.com/trabajos56/marc/marc.shtml" TargetMode="External"/><Relationship Id="rId10" Type="http://schemas.openxmlformats.org/officeDocument/2006/relationships/hyperlink" Target="http://www.monografias.com/trabajos29/algodon-peruano/algodon-peruano.shtml" TargetMode="External"/><Relationship Id="rId4" Type="http://schemas.openxmlformats.org/officeDocument/2006/relationships/hyperlink" Target="http://www.monografias.com/trabajos5/aguacald/aguacald.shtml" TargetMode="External"/><Relationship Id="rId9" Type="http://schemas.openxmlformats.org/officeDocument/2006/relationships/hyperlink" Target="http://www.monografias.com/trabajos14/costosbanc/costosbanc.s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monografias.com/trabajos5/lacel/lacel.shtml" TargetMode="External"/><Relationship Id="rId3" Type="http://schemas.openxmlformats.org/officeDocument/2006/relationships/hyperlink" Target="http://www.monografias.com/trabajos/comercializa/comercializa.shtml" TargetMode="External"/><Relationship Id="rId7" Type="http://schemas.openxmlformats.org/officeDocument/2006/relationships/hyperlink" Target="http://www.monografias.com/trabajos10/comerci/comerci.shtml" TargetMode="External"/><Relationship Id="rId2" Type="http://schemas.openxmlformats.org/officeDocument/2006/relationships/hyperlink" Target="http://www.monografias.com/trabajos11/bancs/bancs.shtml" TargetMode="External"/><Relationship Id="rId1" Type="http://schemas.openxmlformats.org/officeDocument/2006/relationships/slideLayout" Target="../slideLayouts/slideLayout7.xml"/><Relationship Id="rId6" Type="http://schemas.openxmlformats.org/officeDocument/2006/relationships/hyperlink" Target="http://www.monografias.com/trabajos14/deficitsuperavit/deficitsuperavit.shtml" TargetMode="External"/><Relationship Id="rId5" Type="http://schemas.openxmlformats.org/officeDocument/2006/relationships/hyperlink" Target="http://www.monografias.com/trabajos15/mantenimiento-industrial/mantenimiento-industrial.shtml" TargetMode="External"/><Relationship Id="rId4" Type="http://schemas.openxmlformats.org/officeDocument/2006/relationships/hyperlink" Target="http://www.monografias.com/trabajos35/consumo-inversion/consumo-invers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4952" y="36539"/>
            <a:ext cx="8715436" cy="5632311"/>
          </a:xfrm>
          <a:prstGeom prst="rect">
            <a:avLst/>
          </a:prstGeom>
          <a:noFill/>
        </p:spPr>
        <p:txBody>
          <a:bodyPr wrap="square" rtlCol="0">
            <a:spAutoFit/>
          </a:bodyPr>
          <a:lstStyle/>
          <a:p>
            <a:r>
              <a:rPr lang="es-ES_tradnl" b="1" dirty="0" smtClean="0"/>
              <a:t>                                                                        </a:t>
            </a:r>
          </a:p>
          <a:p>
            <a:endParaRPr lang="es-ES_tradnl" b="1" dirty="0" smtClean="0"/>
          </a:p>
          <a:p>
            <a:pPr algn="ctr"/>
            <a:r>
              <a:rPr lang="es-ES_tradnl" b="1" dirty="0" smtClean="0"/>
              <a:t>       TRABAJO DE SOCIALES</a:t>
            </a:r>
          </a:p>
          <a:p>
            <a:pPr algn="ctr"/>
            <a:endParaRPr lang="es-ES_tradnl" b="1" dirty="0" smtClean="0"/>
          </a:p>
          <a:p>
            <a:pPr algn="ctr"/>
            <a:r>
              <a:rPr lang="es-ES_tradnl" b="1" dirty="0" smtClean="0">
                <a:solidFill>
                  <a:schemeClr val="tx2"/>
                </a:solidFill>
              </a:rPr>
              <a:t>         “LA REVOLUCION INDUSTRIAL”</a:t>
            </a:r>
          </a:p>
          <a:p>
            <a:pPr algn="ctr"/>
            <a:r>
              <a:rPr lang="es-ES_tradnl" b="1" dirty="0" smtClean="0"/>
              <a:t>       </a:t>
            </a:r>
          </a:p>
          <a:p>
            <a:pPr algn="ctr"/>
            <a:r>
              <a:rPr lang="es-ES_tradnl" b="1" dirty="0" smtClean="0"/>
              <a:t>         </a:t>
            </a:r>
          </a:p>
          <a:p>
            <a:pPr algn="ctr"/>
            <a:r>
              <a:rPr lang="es-ES_tradnl" b="1" dirty="0" smtClean="0"/>
              <a:t>DOCENTE:</a:t>
            </a:r>
          </a:p>
          <a:p>
            <a:pPr algn="ctr"/>
            <a:r>
              <a:rPr lang="es-ES_tradnl" b="1" dirty="0" smtClean="0">
                <a:solidFill>
                  <a:schemeClr val="tx2"/>
                </a:solidFill>
              </a:rPr>
              <a:t>YESID LOGREIRA</a:t>
            </a:r>
          </a:p>
          <a:p>
            <a:pPr algn="ctr"/>
            <a:endParaRPr lang="es-ES_tradnl" b="1" dirty="0" smtClean="0"/>
          </a:p>
          <a:p>
            <a:pPr algn="ctr"/>
            <a:endParaRPr lang="es-ES_tradnl" b="1" dirty="0" smtClean="0"/>
          </a:p>
          <a:p>
            <a:pPr algn="ctr"/>
            <a:r>
              <a:rPr lang="es-ES_tradnl" b="1" dirty="0" smtClean="0"/>
              <a:t>INTEGRANTE:</a:t>
            </a:r>
            <a:endParaRPr lang="es-ES_tradnl" b="1" dirty="0" smtClean="0"/>
          </a:p>
          <a:p>
            <a:pPr algn="ctr"/>
            <a:r>
              <a:rPr lang="es-ES_tradnl" b="1" dirty="0" smtClean="0">
                <a:solidFill>
                  <a:schemeClr val="tx2"/>
                </a:solidFill>
              </a:rPr>
              <a:t>        </a:t>
            </a:r>
            <a:r>
              <a:rPr lang="es-ES_tradnl" b="1" dirty="0" smtClean="0">
                <a:solidFill>
                  <a:schemeClr val="tx2"/>
                </a:solidFill>
              </a:rPr>
              <a:t>Jemima I Hernández P.</a:t>
            </a:r>
            <a:endParaRPr lang="es-ES_tradnl" b="1" dirty="0" smtClean="0">
              <a:solidFill>
                <a:schemeClr val="tx2"/>
              </a:solidFill>
            </a:endParaRPr>
          </a:p>
          <a:p>
            <a:pPr algn="ctr"/>
            <a:endParaRPr lang="es-ES_tradnl" dirty="0" smtClean="0"/>
          </a:p>
          <a:p>
            <a:pPr algn="ctr"/>
            <a:endParaRPr lang="es-ES_tradnl" dirty="0" smtClean="0"/>
          </a:p>
          <a:p>
            <a:pPr algn="ctr"/>
            <a:r>
              <a:rPr lang="es-ES_tradnl" dirty="0" smtClean="0"/>
              <a:t>CURSO: </a:t>
            </a:r>
            <a:r>
              <a:rPr lang="es-ES_tradnl" dirty="0" smtClean="0">
                <a:solidFill>
                  <a:schemeClr val="tx2"/>
                </a:solidFill>
              </a:rPr>
              <a:t>8B</a:t>
            </a:r>
          </a:p>
          <a:p>
            <a:pPr algn="ctr"/>
            <a:endParaRPr lang="es-ES_tradnl" dirty="0" smtClean="0"/>
          </a:p>
          <a:p>
            <a:pPr algn="ctr"/>
            <a:endParaRPr lang="es-ES_tradnl" dirty="0" smtClean="0"/>
          </a:p>
          <a:p>
            <a:pPr algn="ctr"/>
            <a:r>
              <a:rPr lang="es-ES_tradnl" dirty="0" smtClean="0"/>
              <a:t>13/09/2011</a:t>
            </a:r>
          </a:p>
          <a:p>
            <a:pPr algn="ctr"/>
            <a:r>
              <a:rPr lang="es-ES_tradnl" dirty="0" smtClean="0">
                <a:solidFill>
                  <a:schemeClr val="tx2"/>
                </a:solidFill>
              </a:rPr>
              <a:t>BARRANQUILLA/ATLANTICO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2844" y="142852"/>
            <a:ext cx="8858312" cy="6617196"/>
          </a:xfrm>
          <a:prstGeom prst="rect">
            <a:avLst/>
          </a:prstGeom>
          <a:noFill/>
        </p:spPr>
        <p:txBody>
          <a:bodyPr wrap="square" rtlCol="0">
            <a:spAutoFit/>
          </a:bodyPr>
          <a:lstStyle/>
          <a:p>
            <a:pPr algn="ctr"/>
            <a:endParaRPr lang="es-ES_tradnl" sz="1400" dirty="0" smtClean="0">
              <a:solidFill>
                <a:schemeClr val="tx2"/>
              </a:solidFill>
            </a:endParaRPr>
          </a:p>
          <a:p>
            <a:pPr algn="ctr"/>
            <a:r>
              <a:rPr lang="es-ES_tradnl" sz="1400" b="1" dirty="0" smtClean="0">
                <a:solidFill>
                  <a:schemeClr val="tx2"/>
                </a:solidFill>
              </a:rPr>
              <a:t>CARACTERISTICAS GENERALES DE LA REVOLUCION INDUSTRIAL</a:t>
            </a:r>
            <a:endParaRPr lang="es-ES_tradnl" sz="1400" b="1" dirty="0">
              <a:solidFill>
                <a:schemeClr val="tx2"/>
              </a:solidFill>
            </a:endParaRPr>
          </a:p>
          <a:p>
            <a:endParaRPr lang="es-ES_tradnl" sz="1400" dirty="0" smtClean="0">
              <a:solidFill>
                <a:schemeClr val="tx2"/>
              </a:solidFill>
            </a:endParaRPr>
          </a:p>
          <a:p>
            <a:endParaRPr lang="es-ES_tradnl" sz="1400" dirty="0">
              <a:solidFill>
                <a:schemeClr val="tx2"/>
              </a:solidFill>
            </a:endParaRPr>
          </a:p>
          <a:p>
            <a:r>
              <a:rPr lang="es-ES_tradnl" sz="1400" dirty="0" smtClean="0">
                <a:solidFill>
                  <a:schemeClr val="tx2"/>
                </a:solidFill>
              </a:rPr>
              <a:t>La </a:t>
            </a:r>
            <a:r>
              <a:rPr lang="es-ES_tradnl" sz="1400" dirty="0" smtClean="0">
                <a:solidFill>
                  <a:schemeClr val="tx2"/>
                </a:solidFill>
              </a:rPr>
              <a:t>revolución Industrial, vino para quedarse. Después de que éste se llevó a cabo, ocurrieron muchos cambios en varios aspectos, así como en lo social, lo económico y en lo tecnológico. La Revolución Industrial se inició en Inglaterra y se difundió por el resto de Europa y, posteriormente, por el mundo en general.</a:t>
            </a:r>
          </a:p>
          <a:p>
            <a:r>
              <a:rPr lang="es-ES_tradnl" sz="1400" dirty="0" smtClean="0">
                <a:solidFill>
                  <a:schemeClr val="tx2"/>
                </a:solidFill>
              </a:rPr>
              <a:t>Fue gracias a la tecnología, por decirlo así, a la introducción de las máquinas a la industria, que se realizó la Revolución Industrial, también influyó el hecho del crecimiento demográfico, disminuyó la mortalidad, la gente se empezó a concentrar en los centros urbanos, así que también se puede decir que gracias a esta Revolución surgió el urbanismo. Otro antecedente de la Revolución Industrial fue la revolución agraria, que gracias a esta transformación se permitió garantizar el suministro de los alimentos y mano de obra necesarias para las ciudades, se empezaron a usar las máquinas, la producción de los alimentos fue creciendo, también para así abastecer a la creciente población.</a:t>
            </a:r>
          </a:p>
          <a:p>
            <a:r>
              <a:rPr lang="es-ES_tradnl" sz="1400" dirty="0" smtClean="0">
                <a:solidFill>
                  <a:schemeClr val="tx2"/>
                </a:solidFill>
              </a:rPr>
              <a:t>La producción de bienes pasó de ser una artesanía, que se producía familiarmente, a una industria, realizado por más gente, había más producción de bienes y era más económico.</a:t>
            </a:r>
          </a:p>
          <a:p>
            <a:r>
              <a:rPr lang="es-ES_tradnl" sz="1400" dirty="0" smtClean="0">
                <a:solidFill>
                  <a:schemeClr val="tx2"/>
                </a:solidFill>
              </a:rPr>
              <a:t>Esto sucedió ya que con la fundación de nuevas ciudades, creció la demanda de los productos elaborados por los artesanos y con esto la organización de talleres.</a:t>
            </a:r>
          </a:p>
          <a:p>
            <a:r>
              <a:rPr lang="es-ES_tradnl" sz="1400" dirty="0" smtClean="0">
                <a:solidFill>
                  <a:schemeClr val="tx2"/>
                </a:solidFill>
              </a:rPr>
              <a:t>Así que todo lo que conllevó a la Revolución Industrial va muy ligado entre sí, como es el crecimiento de la población llevó a que se fundaran nuevas ciudades, éstas crecían, se elevó la demanda de productos, para esto se requería de muchos obreros, por lo que se introdujo la tecnología a la industria.</a:t>
            </a:r>
          </a:p>
          <a:p>
            <a:r>
              <a:rPr lang="es-ES_tradnl" sz="1400" dirty="0" smtClean="0">
                <a:solidFill>
                  <a:schemeClr val="tx2"/>
                </a:solidFill>
              </a:rPr>
              <a:t>Pienso que este trabajo ha servido para darse cuenta de dónde es que empezó todo el asunto de la </a:t>
            </a:r>
            <a:r>
              <a:rPr lang="es-ES_tradnl" sz="1400" dirty="0" smtClean="0">
                <a:solidFill>
                  <a:schemeClr val="tx2"/>
                </a:solidFill>
                <a:hlinkClick r:id="rId3"/>
              </a:rPr>
              <a:t>Administración</a:t>
            </a:r>
            <a:r>
              <a:rPr lang="es-ES_tradnl" sz="1400" dirty="0" smtClean="0">
                <a:solidFill>
                  <a:schemeClr val="tx2"/>
                </a:solidFill>
              </a:rPr>
              <a:t>, ya que sin la Revolución Industrial nos hubiéramos olvidado de </a:t>
            </a:r>
            <a:r>
              <a:rPr lang="es-ES_tradnl" sz="1400" dirty="0" smtClean="0">
                <a:solidFill>
                  <a:schemeClr val="tx2"/>
                </a:solidFill>
                <a:hlinkClick r:id="rId4"/>
              </a:rPr>
              <a:t>la administración</a:t>
            </a:r>
            <a:r>
              <a:rPr lang="es-ES_tradnl" sz="1400" dirty="0" smtClean="0">
                <a:solidFill>
                  <a:schemeClr val="tx2"/>
                </a:solidFill>
              </a:rPr>
              <a:t> de, por ejemplo, las empresas, la industria, etc.</a:t>
            </a:r>
          </a:p>
          <a:p>
            <a:r>
              <a:rPr lang="es-ES_tradnl" sz="1400" dirty="0" smtClean="0">
                <a:solidFill>
                  <a:schemeClr val="tx2"/>
                </a:solidFill>
              </a:rPr>
              <a:t>Es así que creo importante este trabajo para ver todo lo que implicó la Revolución Industrial, la falta de organización que le pudo faltar, ya sea por los salarios, los horarios, materias primar y demás cosas.</a:t>
            </a:r>
          </a:p>
          <a:p>
            <a:r>
              <a:rPr lang="es-ES_tradnl" sz="1400" dirty="0" smtClean="0">
                <a:solidFill>
                  <a:schemeClr val="tx2"/>
                </a:solidFill>
              </a:rPr>
              <a:t>Este trabajo, después de </a:t>
            </a:r>
            <a:r>
              <a:rPr lang="es-ES_tradnl" sz="1400" dirty="0" smtClean="0">
                <a:solidFill>
                  <a:schemeClr val="tx2"/>
                </a:solidFill>
                <a:hlinkClick r:id="rId5"/>
              </a:rPr>
              <a:t>la investigación</a:t>
            </a:r>
            <a:r>
              <a:rPr lang="es-ES_tradnl" sz="1400" dirty="0" smtClean="0">
                <a:solidFill>
                  <a:schemeClr val="tx2"/>
                </a:solidFill>
              </a:rPr>
              <a:t> que implica, lo valoro porque así es como pude ver los orígenes de la </a:t>
            </a:r>
            <a:r>
              <a:rPr lang="es-ES_tradnl" sz="1400" dirty="0" smtClean="0">
                <a:solidFill>
                  <a:schemeClr val="tx2"/>
                </a:solidFill>
                <a:hlinkClick r:id="rId4"/>
              </a:rPr>
              <a:t>Administración</a:t>
            </a:r>
            <a:r>
              <a:rPr lang="es-ES_tradnl" sz="1400" dirty="0" smtClean="0">
                <a:solidFill>
                  <a:schemeClr val="tx2"/>
                </a:solidFill>
              </a:rPr>
              <a:t>, y tal vez no hubiera sabido algunas cosas que aquí descubrí durante la </a:t>
            </a:r>
            <a:r>
              <a:rPr lang="es-ES_tradnl" sz="1400" dirty="0" smtClean="0">
                <a:solidFill>
                  <a:schemeClr val="tx2"/>
                </a:solidFill>
                <a:hlinkClick r:id="rId6"/>
              </a:rPr>
              <a:t>investigación</a:t>
            </a:r>
            <a:r>
              <a:rPr lang="es-ES_tradnl" sz="1400" dirty="0" smtClean="0">
                <a:solidFill>
                  <a:schemeClr val="tx2"/>
                </a:solidFill>
              </a:rPr>
              <a:t> de este trabajo. </a:t>
            </a:r>
          </a:p>
          <a:p>
            <a:endParaRPr lang="es-ES_trad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6" y="548680"/>
            <a:ext cx="891340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0" y="19147"/>
            <a:ext cx="7488832" cy="369332"/>
          </a:xfrm>
          <a:prstGeom prst="rect">
            <a:avLst/>
          </a:prstGeom>
          <a:noFill/>
        </p:spPr>
        <p:txBody>
          <a:bodyPr wrap="square" rtlCol="0">
            <a:spAutoFit/>
          </a:bodyPr>
          <a:lstStyle/>
          <a:p>
            <a:pPr algn="ctr"/>
            <a:r>
              <a:rPr lang="es-CO" dirty="0" smtClean="0">
                <a:solidFill>
                  <a:schemeClr val="tx2"/>
                </a:solidFill>
              </a:rPr>
              <a:t>Imágenes Relacionadas en la REVOLCUION INDUSTRIAL</a:t>
            </a:r>
            <a:endParaRPr lang="es-CO" dirty="0">
              <a:solidFill>
                <a:schemeClr val="tx2"/>
              </a:solidFill>
            </a:endParaRPr>
          </a:p>
        </p:txBody>
      </p:sp>
    </p:spTree>
    <p:extLst>
      <p:ext uri="{BB962C8B-B14F-4D97-AF65-F5344CB8AC3E}">
        <p14:creationId xmlns:p14="http://schemas.microsoft.com/office/powerpoint/2010/main" val="242186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510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571480"/>
            <a:ext cx="8712000" cy="4154984"/>
          </a:xfrm>
          <a:prstGeom prst="rect">
            <a:avLst/>
          </a:prstGeom>
          <a:noFill/>
        </p:spPr>
        <p:txBody>
          <a:bodyPr wrap="square" rtlCol="0">
            <a:spAutoFit/>
          </a:bodyPr>
          <a:lstStyle/>
          <a:p>
            <a:r>
              <a:rPr lang="es-ES_tradnl" sz="1200" dirty="0" smtClean="0">
                <a:solidFill>
                  <a:schemeClr val="tx2"/>
                </a:solidFill>
              </a:rPr>
              <a:t>Pienso que a</a:t>
            </a:r>
            <a:r>
              <a:rPr lang="es-ES_tradnl" sz="1200" dirty="0" smtClean="0">
                <a:solidFill>
                  <a:schemeClr val="tx2"/>
                </a:solidFill>
              </a:rPr>
              <a:t> </a:t>
            </a:r>
            <a:r>
              <a:rPr lang="es-ES_tradnl" sz="1200" dirty="0" smtClean="0">
                <a:solidFill>
                  <a:schemeClr val="tx2"/>
                </a:solidFill>
              </a:rPr>
              <a:t>partir de mediados del siglo XVII Gran Bretaña experimento importantes transformaciones económicas, tecnológicas y sociales en un proceso que se conoce como revolución industrial. El descubrimiento de nueva maquinaria dio origen de la industria moderna, de la maquina de vapor se hicieron numerosas  aplicaciones practicas, las distintas versiones de la tejedora revolucionaron el sector textil y la viejas condiciones se transformaron en altos tornos lo que permitió la función de la ferro. Desde Inglaterra donde 1814 Stevenson construyo la primera locomotora a vapor, el ferrocarril se extendió rápidamente a otros países. La revolución industrial llevo a una nueva organización de trabajo ya que las habilidades manuales del trabajador imprescindibles en el sistema artesanal, eran innecesarias ante las maquinas, por ello la clase obrera emergente, el proletariado se vio completamente subordinada a los patronos con horarios </a:t>
            </a:r>
            <a:r>
              <a:rPr lang="es-ES_tradnl" sz="1200" dirty="0" smtClean="0">
                <a:solidFill>
                  <a:schemeClr val="tx2"/>
                </a:solidFill>
              </a:rPr>
              <a:t>expresivos </a:t>
            </a:r>
            <a:r>
              <a:rPr lang="es-ES_tradnl" sz="1200" dirty="0" smtClean="0">
                <a:solidFill>
                  <a:schemeClr val="tx2"/>
                </a:solidFill>
              </a:rPr>
              <a:t>y salarios que apenas garantizaban la supervivencia.  La </a:t>
            </a:r>
            <a:r>
              <a:rPr lang="es-ES_tradnl" sz="1200" dirty="0" smtClean="0">
                <a:solidFill>
                  <a:schemeClr val="tx2"/>
                </a:solidFill>
              </a:rPr>
              <a:t>revolución comenzó </a:t>
            </a:r>
            <a:r>
              <a:rPr lang="es-ES_tradnl" sz="1200" dirty="0" smtClean="0">
                <a:solidFill>
                  <a:schemeClr val="tx2"/>
                </a:solidFill>
              </a:rPr>
              <a:t>con la </a:t>
            </a:r>
            <a:r>
              <a:rPr lang="es-ES_tradnl" sz="1200" dirty="0" smtClean="0">
                <a:solidFill>
                  <a:schemeClr val="tx2"/>
                </a:solidFill>
              </a:rPr>
              <a:t>creación </a:t>
            </a:r>
            <a:r>
              <a:rPr lang="es-ES_tradnl" sz="1200" dirty="0" smtClean="0">
                <a:solidFill>
                  <a:schemeClr val="tx2"/>
                </a:solidFill>
              </a:rPr>
              <a:t>de maquinas de </a:t>
            </a:r>
            <a:r>
              <a:rPr lang="es-ES_tradnl" sz="1200" dirty="0" smtClean="0">
                <a:solidFill>
                  <a:schemeClr val="tx2"/>
                </a:solidFill>
              </a:rPr>
              <a:t>desarrollo </a:t>
            </a:r>
            <a:r>
              <a:rPr lang="es-ES_tradnl" sz="1200" dirty="0" smtClean="0">
                <a:solidFill>
                  <a:schemeClr val="tx2"/>
                </a:solidFill>
              </a:rPr>
              <a:t>y </a:t>
            </a:r>
            <a:r>
              <a:rPr lang="es-ES_tradnl" sz="1200" dirty="0" smtClean="0">
                <a:solidFill>
                  <a:schemeClr val="tx2"/>
                </a:solidFill>
              </a:rPr>
              <a:t>vías </a:t>
            </a:r>
            <a:r>
              <a:rPr lang="es-ES_tradnl" sz="1200" dirty="0" smtClean="0">
                <a:solidFill>
                  <a:schemeClr val="tx2"/>
                </a:solidFill>
              </a:rPr>
              <a:t>de acceso a diferente lugares del mundo y donde </a:t>
            </a:r>
            <a:r>
              <a:rPr lang="es-ES_tradnl" sz="1200" dirty="0" smtClean="0">
                <a:solidFill>
                  <a:schemeClr val="tx2"/>
                </a:solidFill>
              </a:rPr>
              <a:t>debería </a:t>
            </a:r>
            <a:r>
              <a:rPr lang="es-ES_tradnl" sz="1200" dirty="0" smtClean="0">
                <a:solidFill>
                  <a:schemeClr val="tx2"/>
                </a:solidFill>
              </a:rPr>
              <a:t>ir, la locomotora un invento que como </a:t>
            </a:r>
            <a:r>
              <a:rPr lang="es-ES_tradnl" sz="1200" dirty="0" smtClean="0">
                <a:solidFill>
                  <a:schemeClr val="tx2"/>
                </a:solidFill>
              </a:rPr>
              <a:t>otros </a:t>
            </a:r>
            <a:r>
              <a:rPr lang="es-ES_tradnl" sz="1200" dirty="0" smtClean="0">
                <a:solidFill>
                  <a:schemeClr val="tx2"/>
                </a:solidFill>
              </a:rPr>
              <a:t>revoluciono las costumbres de la personas y ala vez ayudo en el </a:t>
            </a:r>
            <a:r>
              <a:rPr lang="es-ES_tradnl" sz="1200" dirty="0" smtClean="0">
                <a:solidFill>
                  <a:schemeClr val="tx2"/>
                </a:solidFill>
              </a:rPr>
              <a:t>comercio </a:t>
            </a:r>
            <a:r>
              <a:rPr lang="es-ES_tradnl" sz="1200" dirty="0" smtClean="0">
                <a:solidFill>
                  <a:schemeClr val="tx2"/>
                </a:solidFill>
              </a:rPr>
              <a:t>y transporte e muchas de </a:t>
            </a:r>
            <a:r>
              <a:rPr lang="es-ES_tradnl" sz="1200" dirty="0" smtClean="0">
                <a:solidFill>
                  <a:schemeClr val="tx2"/>
                </a:solidFill>
              </a:rPr>
              <a:t>estas, llego </a:t>
            </a:r>
            <a:r>
              <a:rPr lang="es-ES_tradnl" sz="1200" dirty="0" smtClean="0">
                <a:solidFill>
                  <a:schemeClr val="tx2"/>
                </a:solidFill>
              </a:rPr>
              <a:t>a </a:t>
            </a:r>
            <a:r>
              <a:rPr lang="es-ES_tradnl" sz="1200" dirty="0" smtClean="0">
                <a:solidFill>
                  <a:schemeClr val="tx2"/>
                </a:solidFill>
              </a:rPr>
              <a:t>diversas lugares, donde </a:t>
            </a:r>
            <a:r>
              <a:rPr lang="es-ES_tradnl" sz="1200" dirty="0" smtClean="0">
                <a:solidFill>
                  <a:schemeClr val="tx2"/>
                </a:solidFill>
              </a:rPr>
              <a:t>fue de mucha ayuda para el </a:t>
            </a:r>
            <a:r>
              <a:rPr lang="es-ES_tradnl" sz="1200" dirty="0" smtClean="0">
                <a:solidFill>
                  <a:schemeClr val="tx2"/>
                </a:solidFill>
              </a:rPr>
              <a:t>abastecimiento </a:t>
            </a:r>
            <a:r>
              <a:rPr lang="es-ES_tradnl" sz="1200" dirty="0" smtClean="0">
                <a:solidFill>
                  <a:schemeClr val="tx2"/>
                </a:solidFill>
              </a:rPr>
              <a:t>de productos como </a:t>
            </a:r>
            <a:r>
              <a:rPr lang="es-ES_tradnl" sz="1200" dirty="0" smtClean="0">
                <a:solidFill>
                  <a:schemeClr val="tx2"/>
                </a:solidFill>
              </a:rPr>
              <a:t>también </a:t>
            </a:r>
            <a:r>
              <a:rPr lang="es-ES_tradnl" sz="1200" dirty="0" smtClean="0">
                <a:solidFill>
                  <a:schemeClr val="tx2"/>
                </a:solidFill>
              </a:rPr>
              <a:t>transporto escritos, los cuales ya </a:t>
            </a:r>
            <a:r>
              <a:rPr lang="es-ES_tradnl" sz="1200" dirty="0" smtClean="0">
                <a:solidFill>
                  <a:schemeClr val="tx2"/>
                </a:solidFill>
              </a:rPr>
              <a:t>habían </a:t>
            </a:r>
            <a:r>
              <a:rPr lang="es-ES_tradnl" sz="1200" dirty="0" smtClean="0">
                <a:solidFill>
                  <a:schemeClr val="tx2"/>
                </a:solidFill>
              </a:rPr>
              <a:t>comenzado a ser impresos. La imprenta que en sus comienzos fue muy sencilla pero a medida de que </a:t>
            </a:r>
            <a:r>
              <a:rPr lang="es-ES_tradnl" sz="1200" dirty="0" smtClean="0">
                <a:solidFill>
                  <a:schemeClr val="tx2"/>
                </a:solidFill>
              </a:rPr>
              <a:t>transcurrió </a:t>
            </a:r>
            <a:r>
              <a:rPr lang="es-ES_tradnl" sz="1200" dirty="0" smtClean="0">
                <a:solidFill>
                  <a:schemeClr val="tx2"/>
                </a:solidFill>
              </a:rPr>
              <a:t>el </a:t>
            </a:r>
            <a:r>
              <a:rPr lang="es-ES_tradnl" sz="1200" dirty="0" smtClean="0">
                <a:solidFill>
                  <a:schemeClr val="tx2"/>
                </a:solidFill>
              </a:rPr>
              <a:t>tiempo </a:t>
            </a:r>
            <a:r>
              <a:rPr lang="es-ES_tradnl" sz="1200" dirty="0" smtClean="0">
                <a:solidFill>
                  <a:schemeClr val="tx2"/>
                </a:solidFill>
              </a:rPr>
              <a:t>fue siendo modificada para su mejoramiento. Los libros impresos fueron de gran ayuda para las personas de pocos recursos </a:t>
            </a:r>
            <a:r>
              <a:rPr lang="es-ES_tradnl" sz="1200" dirty="0" smtClean="0">
                <a:solidFill>
                  <a:schemeClr val="tx2"/>
                </a:solidFill>
              </a:rPr>
              <a:t>económicos, </a:t>
            </a:r>
            <a:r>
              <a:rPr lang="es-ES_tradnl" sz="1200" dirty="0" smtClean="0">
                <a:solidFill>
                  <a:schemeClr val="tx2"/>
                </a:solidFill>
              </a:rPr>
              <a:t>ya que les </a:t>
            </a:r>
            <a:r>
              <a:rPr lang="es-ES_tradnl" sz="1200" dirty="0" smtClean="0">
                <a:solidFill>
                  <a:schemeClr val="tx2"/>
                </a:solidFill>
              </a:rPr>
              <a:t>permitió </a:t>
            </a:r>
            <a:r>
              <a:rPr lang="es-ES_tradnl" sz="1200" dirty="0" smtClean="0">
                <a:solidFill>
                  <a:schemeClr val="tx2"/>
                </a:solidFill>
              </a:rPr>
              <a:t>instruirse en diversas materias.</a:t>
            </a:r>
          </a:p>
          <a:p>
            <a:endParaRPr lang="es-ES_tradnl" sz="1200" b="1" dirty="0" smtClean="0">
              <a:solidFill>
                <a:schemeClr val="tx2"/>
              </a:solidFill>
            </a:endParaRPr>
          </a:p>
          <a:p>
            <a:r>
              <a:rPr lang="es-ES_tradnl" sz="1200" b="1" dirty="0" smtClean="0">
                <a:solidFill>
                  <a:schemeClr val="tx2"/>
                </a:solidFill>
              </a:rPr>
              <a:t>Orígenes:  </a:t>
            </a:r>
            <a:r>
              <a:rPr lang="es-ES_tradnl" sz="1200" dirty="0" smtClean="0">
                <a:solidFill>
                  <a:schemeClr val="tx2"/>
                </a:solidFill>
              </a:rPr>
              <a:t>A partir del siglo XVIII se inicia en Europa un proceso de cambio económico llamado REVOLUCION INDUSTRIAL. Este producirá la desaparición de la sociedad tradicional (basada en lo rural y controlada por la nobleza) por la aparición de una sociedad basada en la industria y en el control de otra clase social, la burguesía. Es el origen de nuestra sociedad actual.</a:t>
            </a:r>
          </a:p>
          <a:p>
            <a:r>
              <a:rPr lang="es-ES_tradnl" sz="1200" dirty="0" smtClean="0">
                <a:solidFill>
                  <a:schemeClr val="tx2"/>
                </a:solidFill>
              </a:rPr>
              <a:t>El origen se encuentra  en la Inglaterra de mediados del siglo XVIII, donde por primera vez se empiezan a utilizar nuevas fuentes de energía y nuevas maquinas. </a:t>
            </a:r>
          </a:p>
        </p:txBody>
      </p:sp>
      <p:graphicFrame>
        <p:nvGraphicFramePr>
          <p:cNvPr id="7" name="6 Tabla"/>
          <p:cNvGraphicFramePr>
            <a:graphicFrameLocks noGrp="1"/>
          </p:cNvGraphicFramePr>
          <p:nvPr/>
        </p:nvGraphicFramePr>
        <p:xfrm>
          <a:off x="357158" y="4786322"/>
          <a:ext cx="1920240" cy="1219200"/>
        </p:xfrm>
        <a:graphic>
          <a:graphicData uri="http://schemas.openxmlformats.org/drawingml/2006/table">
            <a:tbl>
              <a:tblPr/>
              <a:tblGrid>
                <a:gridCol w="1920240"/>
              </a:tblGrid>
              <a:tr h="1176472">
                <a:tc>
                  <a:txBody>
                    <a:bodyPr/>
                    <a:lstStyle/>
                    <a:p>
                      <a:r>
                        <a:rPr lang="es-ES_tradnl" dirty="0" smtClean="0">
                          <a:solidFill>
                            <a:schemeClr val="tx2">
                              <a:lumMod val="75000"/>
                            </a:schemeClr>
                          </a:solidFill>
                        </a:rPr>
                        <a:t>Fecha</a:t>
                      </a:r>
                    </a:p>
                    <a:p>
                      <a:r>
                        <a:rPr lang="es-ES_tradnl" sz="1400" dirty="0" smtClean="0">
                          <a:solidFill>
                            <a:schemeClr val="tx2">
                              <a:lumMod val="75000"/>
                            </a:schemeClr>
                          </a:solidFill>
                        </a:rPr>
                        <a:t>1690</a:t>
                      </a:r>
                    </a:p>
                    <a:p>
                      <a:r>
                        <a:rPr lang="es-ES_tradnl" sz="1400" dirty="0" smtClean="0">
                          <a:solidFill>
                            <a:schemeClr val="tx2">
                              <a:lumMod val="75000"/>
                            </a:schemeClr>
                          </a:solidFill>
                        </a:rPr>
                        <a:t>1712</a:t>
                      </a:r>
                    </a:p>
                    <a:p>
                      <a:r>
                        <a:rPr lang="es-ES_tradnl" sz="1400" dirty="0" smtClean="0">
                          <a:solidFill>
                            <a:schemeClr val="tx2">
                              <a:lumMod val="75000"/>
                            </a:schemeClr>
                          </a:solidFill>
                        </a:rPr>
                        <a:t>1784</a:t>
                      </a:r>
                    </a:p>
                    <a:p>
                      <a:r>
                        <a:rPr lang="es-ES_tradnl" sz="1400" dirty="0" smtClean="0">
                          <a:solidFill>
                            <a:schemeClr val="tx2">
                              <a:lumMod val="75000"/>
                            </a:schemeClr>
                          </a:solidFill>
                        </a:rPr>
                        <a:t>1796</a:t>
                      </a:r>
                      <a:endParaRPr lang="es-ES_tradnl" sz="1400" dirty="0">
                        <a:solidFill>
                          <a:schemeClr val="tx2">
                            <a:lumMod val="75000"/>
                          </a:schemeClr>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8 Tabla"/>
          <p:cNvGraphicFramePr>
            <a:graphicFrameLocks noGrp="1"/>
          </p:cNvGraphicFramePr>
          <p:nvPr/>
        </p:nvGraphicFramePr>
        <p:xfrm>
          <a:off x="2499467" y="4786322"/>
          <a:ext cx="2129245" cy="1219200"/>
        </p:xfrm>
        <a:graphic>
          <a:graphicData uri="http://schemas.openxmlformats.org/drawingml/2006/table">
            <a:tbl>
              <a:tblPr/>
              <a:tblGrid>
                <a:gridCol w="2129245"/>
              </a:tblGrid>
              <a:tr h="928694">
                <a:tc>
                  <a:txBody>
                    <a:bodyPr/>
                    <a:lstStyle/>
                    <a:p>
                      <a:r>
                        <a:rPr lang="es-ES_tradnl" dirty="0" smtClean="0"/>
                        <a:t>I</a:t>
                      </a:r>
                      <a:r>
                        <a:rPr lang="es-ES_tradnl" dirty="0" smtClean="0">
                          <a:solidFill>
                            <a:schemeClr val="tx2">
                              <a:lumMod val="75000"/>
                            </a:schemeClr>
                          </a:solidFill>
                        </a:rPr>
                        <a:t>nventor</a:t>
                      </a:r>
                      <a:r>
                        <a:rPr lang="es-ES_tradnl" baseline="0" dirty="0" smtClean="0">
                          <a:solidFill>
                            <a:schemeClr val="tx2">
                              <a:lumMod val="75000"/>
                            </a:schemeClr>
                          </a:solidFill>
                        </a:rPr>
                        <a:t> </a:t>
                      </a:r>
                    </a:p>
                    <a:p>
                      <a:r>
                        <a:rPr lang="es-ES_tradnl" sz="1400" baseline="0" dirty="0" smtClean="0">
                          <a:solidFill>
                            <a:schemeClr val="tx2">
                              <a:lumMod val="75000"/>
                            </a:schemeClr>
                          </a:solidFill>
                        </a:rPr>
                        <a:t>Dennis Papin</a:t>
                      </a:r>
                    </a:p>
                    <a:p>
                      <a:r>
                        <a:rPr lang="es-ES_tradnl" sz="1400" baseline="0" dirty="0" smtClean="0">
                          <a:solidFill>
                            <a:schemeClr val="tx2">
                              <a:lumMod val="75000"/>
                            </a:schemeClr>
                          </a:solidFill>
                        </a:rPr>
                        <a:t>Newcomen</a:t>
                      </a:r>
                    </a:p>
                    <a:p>
                      <a:r>
                        <a:rPr lang="es-ES_tradnl" sz="1400" baseline="0" dirty="0" smtClean="0">
                          <a:solidFill>
                            <a:schemeClr val="tx2">
                              <a:lumMod val="75000"/>
                            </a:schemeClr>
                          </a:solidFill>
                        </a:rPr>
                        <a:t>James Watt</a:t>
                      </a:r>
                    </a:p>
                    <a:p>
                      <a:r>
                        <a:rPr lang="es-ES_tradnl" sz="1400" baseline="0" dirty="0" smtClean="0">
                          <a:solidFill>
                            <a:schemeClr val="tx2">
                              <a:lumMod val="75000"/>
                            </a:schemeClr>
                          </a:solidFill>
                        </a:rPr>
                        <a:t>Trevitthick</a:t>
                      </a:r>
                      <a:endParaRPr lang="es-ES_tradnl" sz="1400" dirty="0">
                        <a:solidFill>
                          <a:schemeClr val="tx2">
                            <a:lumMod val="75000"/>
                          </a:schemeClr>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253215902"/>
              </p:ext>
            </p:extLst>
          </p:nvPr>
        </p:nvGraphicFramePr>
        <p:xfrm>
          <a:off x="4781006" y="4500570"/>
          <a:ext cx="3161211" cy="1645920"/>
        </p:xfrm>
        <a:graphic>
          <a:graphicData uri="http://schemas.openxmlformats.org/drawingml/2006/table">
            <a:tbl>
              <a:tblPr/>
              <a:tblGrid>
                <a:gridCol w="3161211"/>
              </a:tblGrid>
              <a:tr h="1357322">
                <a:tc>
                  <a:txBody>
                    <a:bodyPr/>
                    <a:lstStyle/>
                    <a:p>
                      <a:r>
                        <a:rPr lang="es-ES_tradnl" dirty="0" smtClean="0">
                          <a:solidFill>
                            <a:schemeClr val="tx2">
                              <a:lumMod val="75000"/>
                            </a:schemeClr>
                          </a:solidFill>
                        </a:rPr>
                        <a:t>Innovación</a:t>
                      </a:r>
                      <a:endParaRPr lang="es-ES_tradnl" dirty="0" smtClean="0">
                        <a:solidFill>
                          <a:schemeClr val="tx2">
                            <a:lumMod val="75000"/>
                          </a:schemeClr>
                        </a:solidFill>
                      </a:endParaRPr>
                    </a:p>
                    <a:p>
                      <a:r>
                        <a:rPr lang="es-ES_tradnl" sz="1400" dirty="0" smtClean="0">
                          <a:solidFill>
                            <a:schemeClr val="tx2">
                              <a:lumMod val="75000"/>
                            </a:schemeClr>
                          </a:solidFill>
                        </a:rPr>
                        <a:t>Primera</a:t>
                      </a:r>
                      <a:r>
                        <a:rPr lang="es-ES_tradnl" sz="1400" baseline="0" dirty="0" smtClean="0">
                          <a:solidFill>
                            <a:schemeClr val="tx2">
                              <a:lumMod val="75000"/>
                            </a:schemeClr>
                          </a:solidFill>
                        </a:rPr>
                        <a:t> maquina que utiliza a vapor</a:t>
                      </a:r>
                    </a:p>
                    <a:p>
                      <a:r>
                        <a:rPr lang="es-ES_tradnl" sz="1400" baseline="0" dirty="0" smtClean="0">
                          <a:solidFill>
                            <a:schemeClr val="tx2">
                              <a:lumMod val="75000"/>
                            </a:schemeClr>
                          </a:solidFill>
                        </a:rPr>
                        <a:t>Maquina de vapor de Newcomen</a:t>
                      </a:r>
                    </a:p>
                    <a:p>
                      <a:r>
                        <a:rPr lang="es-ES_tradnl" sz="1400" baseline="0" dirty="0" smtClean="0">
                          <a:solidFill>
                            <a:schemeClr val="tx2">
                              <a:lumMod val="75000"/>
                            </a:schemeClr>
                          </a:solidFill>
                        </a:rPr>
                        <a:t>Maquina de doble de acción de Watt</a:t>
                      </a:r>
                    </a:p>
                    <a:p>
                      <a:r>
                        <a:rPr lang="es-ES_tradnl" sz="1400" baseline="0" dirty="0" smtClean="0">
                          <a:solidFill>
                            <a:schemeClr val="tx2">
                              <a:lumMod val="75000"/>
                            </a:schemeClr>
                          </a:solidFill>
                        </a:rPr>
                        <a:t>Locomotora (1º Maquina de vapor de alta presión).</a:t>
                      </a:r>
                    </a:p>
                    <a:p>
                      <a:endParaRPr lang="es-ES_tradnl" sz="1400" dirty="0">
                        <a:solidFill>
                          <a:schemeClr val="tx2">
                            <a:lumMod val="75000"/>
                          </a:schemeClr>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1" name="10 CuadroTexto"/>
          <p:cNvSpPr txBox="1"/>
          <p:nvPr/>
        </p:nvSpPr>
        <p:spPr>
          <a:xfrm>
            <a:off x="285720" y="142852"/>
            <a:ext cx="8215370" cy="369332"/>
          </a:xfrm>
          <a:prstGeom prst="rect">
            <a:avLst/>
          </a:prstGeom>
          <a:noFill/>
        </p:spPr>
        <p:txBody>
          <a:bodyPr wrap="square" rtlCol="0">
            <a:spAutoFit/>
          </a:bodyPr>
          <a:lstStyle/>
          <a:p>
            <a:pPr algn="ctr"/>
            <a:r>
              <a:rPr lang="es-ES_tradnl" b="1" dirty="0" smtClean="0">
                <a:solidFill>
                  <a:schemeClr val="tx2">
                    <a:lumMod val="75000"/>
                  </a:schemeClr>
                </a:solidFill>
              </a:rPr>
              <a:t>Comentario sobre el video de la REVOLUCION INDUSTRIAL</a:t>
            </a:r>
            <a:endParaRPr lang="es-ES_tradnl"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928694"/>
          </a:xfrm>
        </p:spPr>
        <p:txBody>
          <a:bodyPr>
            <a:normAutofit/>
          </a:bodyPr>
          <a:lstStyle/>
          <a:p>
            <a:pPr algn="ctr"/>
            <a:r>
              <a:rPr lang="es-ES_tradnl" sz="4400" dirty="0" smtClean="0"/>
              <a:t>LA REVOLUCION INDUSTRIAL</a:t>
            </a:r>
            <a:endParaRPr lang="es-ES_tradnl" sz="4400" dirty="0"/>
          </a:p>
        </p:txBody>
      </p:sp>
      <p:pic>
        <p:nvPicPr>
          <p:cNvPr id="4" name="3 Marcador de contenido" descr="revolucion-industrial-en-inglaterra.jpg"/>
          <p:cNvPicPr>
            <a:picLocks noGrp="1" noChangeAspect="1"/>
          </p:cNvPicPr>
          <p:nvPr>
            <p:ph idx="1"/>
          </p:nvPr>
        </p:nvPicPr>
        <p:blipFill>
          <a:blip r:embed="rId2"/>
          <a:stretch>
            <a:fillRect/>
          </a:stretch>
        </p:blipFill>
        <p:spPr>
          <a:xfrm>
            <a:off x="1187624" y="1556792"/>
            <a:ext cx="6624736" cy="474992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4282" y="285728"/>
            <a:ext cx="8715436" cy="4524315"/>
          </a:xfrm>
          <a:prstGeom prst="rect">
            <a:avLst/>
          </a:prstGeom>
          <a:noFill/>
        </p:spPr>
        <p:txBody>
          <a:bodyPr wrap="square" rtlCol="0">
            <a:spAutoFit/>
          </a:bodyPr>
          <a:lstStyle/>
          <a:p>
            <a:r>
              <a:rPr lang="es-ES_tradnl" sz="3600" b="1" dirty="0" smtClean="0">
                <a:solidFill>
                  <a:schemeClr val="tx2"/>
                </a:solidFill>
              </a:rPr>
              <a:t>Antecedentes:</a:t>
            </a:r>
            <a:r>
              <a:rPr lang="es-ES_tradnl" sz="2000" b="1" i="1" dirty="0" smtClean="0">
                <a:solidFill>
                  <a:schemeClr val="tx2"/>
                </a:solidFill>
              </a:rPr>
              <a:t/>
            </a:r>
            <a:br>
              <a:rPr lang="es-ES_tradnl" sz="2000" b="1" i="1" dirty="0" smtClean="0">
                <a:solidFill>
                  <a:schemeClr val="tx2"/>
                </a:solidFill>
              </a:rPr>
            </a:br>
            <a:r>
              <a:rPr lang="es-ES_tradnl" sz="2000" b="1" i="1" dirty="0" smtClean="0">
                <a:solidFill>
                  <a:schemeClr val="tx2"/>
                </a:solidFill>
              </a:rPr>
              <a:t/>
            </a:r>
            <a:br>
              <a:rPr lang="es-ES_tradnl" sz="2000" b="1" i="1" dirty="0" smtClean="0">
                <a:solidFill>
                  <a:schemeClr val="tx2"/>
                </a:solidFill>
              </a:rPr>
            </a:br>
            <a:r>
              <a:rPr lang="es-ES_tradnl" sz="3200" b="1" i="1" dirty="0" smtClean="0">
                <a:solidFill>
                  <a:schemeClr val="tx2"/>
                </a:solidFill>
              </a:rPr>
              <a:t>Algunos de los antecedentes de esta Revolución Industrial fueron:</a:t>
            </a:r>
            <a:r>
              <a:rPr lang="es-ES_tradnl" sz="2400" dirty="0" smtClean="0">
                <a:solidFill>
                  <a:schemeClr val="tx2"/>
                </a:solidFill>
              </a:rPr>
              <a:t/>
            </a:r>
            <a:br>
              <a:rPr lang="es-ES_tradnl" sz="2400" dirty="0" smtClean="0">
                <a:solidFill>
                  <a:schemeClr val="tx2"/>
                </a:solidFill>
              </a:rPr>
            </a:br>
            <a:r>
              <a:rPr lang="es-ES_tradnl" sz="2800" dirty="0" smtClean="0">
                <a:solidFill>
                  <a:schemeClr val="tx2"/>
                </a:solidFill>
              </a:rPr>
              <a:t>-Revolución Demográfica</a:t>
            </a:r>
            <a:br>
              <a:rPr lang="es-ES_tradnl" sz="2800" dirty="0" smtClean="0">
                <a:solidFill>
                  <a:schemeClr val="tx2"/>
                </a:solidFill>
              </a:rPr>
            </a:br>
            <a:r>
              <a:rPr lang="es-ES_tradnl" sz="2800" dirty="0" smtClean="0">
                <a:solidFill>
                  <a:schemeClr val="tx2"/>
                </a:solidFill>
              </a:rPr>
              <a:t>-Revolución </a:t>
            </a:r>
            <a:r>
              <a:rPr lang="es-ES_tradnl" sz="2800" dirty="0" smtClean="0">
                <a:solidFill>
                  <a:schemeClr val="tx2"/>
                </a:solidFill>
              </a:rPr>
              <a:t>Agrícola</a:t>
            </a:r>
            <a:r>
              <a:rPr lang="es-ES_tradnl" sz="2800" dirty="0" smtClean="0">
                <a:solidFill>
                  <a:schemeClr val="tx2"/>
                </a:solidFill>
              </a:rPr>
              <a:t/>
            </a:r>
            <a:br>
              <a:rPr lang="es-ES_tradnl" sz="2800" dirty="0" smtClean="0">
                <a:solidFill>
                  <a:schemeClr val="tx2"/>
                </a:solidFill>
              </a:rPr>
            </a:br>
            <a:r>
              <a:rPr lang="es-ES_tradnl" sz="2800" dirty="0" smtClean="0">
                <a:solidFill>
                  <a:schemeClr val="tx2"/>
                </a:solidFill>
              </a:rPr>
              <a:t>-</a:t>
            </a:r>
            <a:r>
              <a:rPr lang="es-ES_tradnl" sz="2800" dirty="0" smtClean="0">
                <a:solidFill>
                  <a:schemeClr val="tx2"/>
                </a:solidFill>
              </a:rPr>
              <a:t>Tecnología, Máquina </a:t>
            </a:r>
            <a:r>
              <a:rPr lang="es-ES_tradnl" sz="2800" dirty="0" smtClean="0">
                <a:solidFill>
                  <a:schemeClr val="tx2"/>
                </a:solidFill>
              </a:rPr>
              <a:t>de </a:t>
            </a:r>
            <a:r>
              <a:rPr lang="es-ES_tradnl" sz="2800" dirty="0" smtClean="0">
                <a:solidFill>
                  <a:schemeClr val="tx2"/>
                </a:solidFill>
              </a:rPr>
              <a:t>Vapor</a:t>
            </a:r>
            <a:r>
              <a:rPr lang="es-ES_tradnl" sz="2800" dirty="0">
                <a:solidFill>
                  <a:schemeClr val="tx2"/>
                </a:solidFill>
              </a:rPr>
              <a:t>, M</a:t>
            </a:r>
            <a:r>
              <a:rPr lang="es-ES_tradnl" sz="2800" dirty="0" smtClean="0">
                <a:solidFill>
                  <a:schemeClr val="tx2"/>
                </a:solidFill>
              </a:rPr>
              <a:t>áquina </a:t>
            </a:r>
            <a:r>
              <a:rPr lang="es-ES_tradnl" sz="2800" dirty="0">
                <a:solidFill>
                  <a:schemeClr val="tx2"/>
                </a:solidFill>
              </a:rPr>
              <a:t>de H</a:t>
            </a:r>
            <a:r>
              <a:rPr lang="es-ES_tradnl" sz="2800" dirty="0" smtClean="0">
                <a:solidFill>
                  <a:schemeClr val="tx2"/>
                </a:solidFill>
              </a:rPr>
              <a:t>ilar, </a:t>
            </a:r>
            <a:r>
              <a:rPr lang="es-ES_tradnl" sz="2800" b="1" dirty="0" smtClean="0">
                <a:solidFill>
                  <a:schemeClr val="tx2"/>
                </a:solidFill>
              </a:rPr>
              <a:t>la </a:t>
            </a:r>
            <a:endParaRPr lang="es-ES_tradnl" sz="2800" b="1" dirty="0" smtClean="0">
              <a:solidFill>
                <a:schemeClr val="tx2"/>
              </a:solidFill>
            </a:endParaRPr>
          </a:p>
          <a:p>
            <a:r>
              <a:rPr lang="es-ES_tradnl" sz="2800" dirty="0">
                <a:solidFill>
                  <a:schemeClr val="tx2"/>
                </a:solidFill>
              </a:rPr>
              <a:t>I</a:t>
            </a:r>
            <a:r>
              <a:rPr lang="es-ES_tradnl" sz="2800" dirty="0" smtClean="0">
                <a:solidFill>
                  <a:schemeClr val="tx2"/>
                </a:solidFill>
              </a:rPr>
              <a:t>ndustria </a:t>
            </a:r>
            <a:r>
              <a:rPr lang="es-ES_tradnl" sz="2800" dirty="0" smtClean="0">
                <a:solidFill>
                  <a:schemeClr val="tx2"/>
                </a:solidFill>
              </a:rPr>
              <a:t>del </a:t>
            </a:r>
            <a:r>
              <a:rPr lang="es-ES_tradnl" sz="2800" dirty="0">
                <a:solidFill>
                  <a:schemeClr val="tx2"/>
                </a:solidFill>
              </a:rPr>
              <a:t>A</a:t>
            </a:r>
            <a:r>
              <a:rPr lang="es-ES_tradnl" sz="2800" dirty="0" smtClean="0">
                <a:solidFill>
                  <a:schemeClr val="tx2"/>
                </a:solidFill>
              </a:rPr>
              <a:t>lgodón </a:t>
            </a:r>
            <a:r>
              <a:rPr lang="es-ES_tradnl" sz="2800" dirty="0" smtClean="0">
                <a:solidFill>
                  <a:schemeClr val="tx2"/>
                </a:solidFill>
              </a:rPr>
              <a:t/>
            </a:r>
            <a:br>
              <a:rPr lang="es-ES_tradnl" sz="2800" dirty="0" smtClean="0">
                <a:solidFill>
                  <a:schemeClr val="tx2"/>
                </a:solidFill>
              </a:rPr>
            </a:br>
            <a:r>
              <a:rPr lang="es-ES_tradnl" sz="2800" dirty="0" smtClean="0">
                <a:solidFill>
                  <a:schemeClr val="tx2"/>
                </a:solidFill>
              </a:rPr>
              <a:t>-Capital</a:t>
            </a:r>
            <a:br>
              <a:rPr lang="es-ES_tradnl" sz="2800" dirty="0" smtClean="0">
                <a:solidFill>
                  <a:schemeClr val="tx2"/>
                </a:solidFill>
              </a:rPr>
            </a:br>
            <a:r>
              <a:rPr lang="es-ES_tradnl" sz="2800" dirty="0" smtClean="0">
                <a:solidFill>
                  <a:schemeClr val="tx2"/>
                </a:solidFill>
              </a:rPr>
              <a:t>-Liberalismo </a:t>
            </a:r>
            <a:r>
              <a:rPr lang="es-ES_tradnl" sz="2800" dirty="0" smtClean="0">
                <a:solidFill>
                  <a:schemeClr val="tx2"/>
                </a:solidFill>
              </a:rPr>
              <a:t>económico</a:t>
            </a:r>
            <a:endParaRPr lang="es-ES_tradnl" sz="28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7018" y="13063"/>
            <a:ext cx="8858312" cy="6324808"/>
          </a:xfrm>
          <a:prstGeom prst="rect">
            <a:avLst/>
          </a:prstGeom>
          <a:noFill/>
        </p:spPr>
        <p:txBody>
          <a:bodyPr wrap="square" rtlCol="0">
            <a:spAutoFit/>
          </a:bodyPr>
          <a:lstStyle/>
          <a:p>
            <a:r>
              <a:rPr lang="es-ES_tradnl" sz="1500" b="1" dirty="0" smtClean="0">
                <a:solidFill>
                  <a:schemeClr val="tx2"/>
                </a:solidFill>
              </a:rPr>
              <a:t>-La </a:t>
            </a:r>
            <a:r>
              <a:rPr lang="es-ES_tradnl" sz="1500" b="1" dirty="0" smtClean="0">
                <a:solidFill>
                  <a:schemeClr val="tx2"/>
                </a:solidFill>
              </a:rPr>
              <a:t>revolución demográfica:</a:t>
            </a:r>
          </a:p>
          <a:p>
            <a:r>
              <a:rPr lang="es-ES_tradnl" sz="1300" dirty="0" smtClean="0"/>
              <a:t>El aumento de los censos supuso el estímulo indispensable para la industrialización, porque sin </a:t>
            </a:r>
            <a:r>
              <a:rPr lang="es-ES_tradnl" sz="1300" dirty="0" smtClean="0">
                <a:hlinkClick r:id="rId2"/>
              </a:rPr>
              <a:t>demanda</a:t>
            </a:r>
            <a:r>
              <a:rPr lang="es-ES_tradnl" sz="1300" dirty="0" smtClean="0"/>
              <a:t> (</a:t>
            </a:r>
            <a:r>
              <a:rPr lang="es-ES_tradnl" sz="1300" dirty="0" smtClean="0">
                <a:hlinkClick r:id="rId3"/>
              </a:rPr>
              <a:t>mercado</a:t>
            </a:r>
            <a:r>
              <a:rPr lang="es-ES_tradnl" sz="1300" dirty="0" smtClean="0"/>
              <a:t>) suficiente no se hubiera producido la fabricación en serie. El aumento de la </a:t>
            </a:r>
            <a:r>
              <a:rPr lang="es-ES_tradnl" sz="1300" dirty="0" smtClean="0">
                <a:hlinkClick r:id="rId4"/>
              </a:rPr>
              <a:t>población</a:t>
            </a:r>
            <a:r>
              <a:rPr lang="es-ES_tradnl" sz="1300" dirty="0" smtClean="0"/>
              <a:t> se debió a varios motivos: reducción de la tasa de mortalidad, debida, no a aparición de </a:t>
            </a:r>
            <a:r>
              <a:rPr lang="es-ES_tradnl" sz="1300" dirty="0" smtClean="0">
                <a:hlinkClick r:id="rId5"/>
              </a:rPr>
              <a:t>vacunas</a:t>
            </a:r>
            <a:r>
              <a:rPr lang="es-ES_tradnl" sz="1300" dirty="0" smtClean="0"/>
              <a:t> ni de mejores medicamentos principalmente, sino a los avances en la </a:t>
            </a:r>
            <a:r>
              <a:rPr lang="es-ES_tradnl" sz="1300" dirty="0" smtClean="0">
                <a:hlinkClick r:id="rId6"/>
              </a:rPr>
              <a:t>higiene</a:t>
            </a:r>
            <a:r>
              <a:rPr lang="es-ES_tradnl" sz="1300" dirty="0" smtClean="0"/>
              <a:t>, como el </a:t>
            </a:r>
            <a:r>
              <a:rPr lang="es-ES_tradnl" sz="1300" dirty="0" smtClean="0">
                <a:hlinkClick r:id="rId7"/>
              </a:rPr>
              <a:t>empleo</a:t>
            </a:r>
            <a:r>
              <a:rPr lang="es-ES_tradnl" sz="1300" dirty="0" smtClean="0"/>
              <a:t> del jabón, el tratamiento de los abastecimientos de </a:t>
            </a:r>
            <a:r>
              <a:rPr lang="es-ES_tradnl" sz="1300" dirty="0" smtClean="0">
                <a:hlinkClick r:id="rId8"/>
              </a:rPr>
              <a:t>agua</a:t>
            </a:r>
            <a:r>
              <a:rPr lang="es-ES_tradnl" sz="1300" dirty="0" smtClean="0"/>
              <a:t> o los modernos sistemas de alcantarillado); este aumento de la población habría sido más acusado de no ser por algunos frenos poderosos: mortalidad infantil elevada ( sólo en los países que iban retrasados respecto a la revolución, que sufrían plagas de óbitos menores de 5 años); últimas hambrunas y epidemias. A pesar de estos frenos el potencial de crecimiento era indudable. Tanto, que alteró la hasta entonces existente relación población-trabajo en el campo, por lo que mucha mano de obra no pudo acceder al empleo en sus lugares de residencia (el campo está en </a:t>
            </a:r>
            <a:r>
              <a:rPr lang="es-ES_tradnl" sz="1300" b="1" dirty="0" smtClean="0"/>
              <a:t>fase de </a:t>
            </a:r>
            <a:r>
              <a:rPr lang="es-ES_tradnl" sz="1300" dirty="0" smtClean="0"/>
              <a:t>transformación y emplea menos mano de obra que anteriormente) y se vio forzada a la </a:t>
            </a:r>
            <a:r>
              <a:rPr lang="es-ES_tradnl" sz="1300" dirty="0" smtClean="0">
                <a:hlinkClick r:id="rId9"/>
              </a:rPr>
              <a:t>migración</a:t>
            </a:r>
            <a:r>
              <a:rPr lang="es-ES_tradnl" sz="1300" dirty="0" smtClean="0"/>
              <a:t> hacia las ciudades, donde las demandas de obreros y las posibilidades de mejora las atraían. El trasvase de mano de obra del campo a las ciudades ha de combinarse con las migraciones intercontinentales. En Inglaterra el crecimiento poblacional fue espectacular durante el XVIII. (de 5,000,000 de habitantes a 10,000,000 en un siglo).</a:t>
            </a:r>
          </a:p>
          <a:p>
            <a:endParaRPr lang="es-ES_tradnl" sz="1500" b="1" dirty="0" smtClean="0">
              <a:solidFill>
                <a:schemeClr val="tx2"/>
              </a:solidFill>
            </a:endParaRPr>
          </a:p>
          <a:p>
            <a:r>
              <a:rPr lang="es-ES_tradnl" sz="1500" b="1" dirty="0">
                <a:solidFill>
                  <a:schemeClr val="tx2"/>
                </a:solidFill>
              </a:rPr>
              <a:t>-</a:t>
            </a:r>
            <a:r>
              <a:rPr lang="es-ES_tradnl" sz="1500" b="1" dirty="0" smtClean="0">
                <a:solidFill>
                  <a:schemeClr val="tx2"/>
                </a:solidFill>
              </a:rPr>
              <a:t>Revolución </a:t>
            </a:r>
            <a:r>
              <a:rPr lang="es-ES_tradnl" sz="1500" b="1" dirty="0" smtClean="0">
                <a:solidFill>
                  <a:schemeClr val="tx2"/>
                </a:solidFill>
              </a:rPr>
              <a:t>Agrícola:</a:t>
            </a:r>
          </a:p>
          <a:p>
            <a:r>
              <a:rPr lang="es-CO" sz="1300" dirty="0"/>
              <a:t>Al mismo tiempo que tiene lugar en Inglaterra la revolución industrial, se produce en el  país una importante transformación agrícola que favorece, además, la industrialización. Vamos a ver en qué consisten estos cam</a:t>
            </a:r>
            <a:r>
              <a:rPr lang="es-CO" sz="1300" b="1" dirty="0"/>
              <a:t>bios </a:t>
            </a:r>
            <a:r>
              <a:rPr lang="es-CO" sz="1300" dirty="0"/>
              <a:t>agrarios y cómo influyen sobre la industria. En Inglaterra existían las llamadas «tierras comunales». Se trataba de fincas grandes no pertenecientes a persona determinada, sino que eran propiedad de alguna comunidad: aldea, pueblo o ciudad cuyos vecinos se aprovechaban gratuitamente de ellas. Estas tierras comunales solían estar dedicadas a pastos o a  bosques, y permitían vivir a los más menesterosos: cualquier habitante del pueblo podía llevar su ganado a pastar en la tierra comunal y, de la misma manera, cualquier vecino, también gratuitamente, podía recoger leña del bosque común, bien para su uso, bien para convertirla en carbón y venderla </a:t>
            </a:r>
            <a:r>
              <a:rPr lang="es-CO" sz="1300" dirty="0" smtClean="0"/>
              <a:t>después. A </a:t>
            </a:r>
            <a:r>
              <a:rPr lang="es-CO" sz="1300" dirty="0"/>
              <a:t>mediados del siglo XVIII, esta situación cambió. El gobierno publicó una ley por la que se suprimían las «propiedades comunales». Así, estas tierras, que hasta entonces habían pertenecido a los pueblos, fueron sacadas a pública subasta y compradas por los más ricos: nobles u opulentos burgueses. El resultado, desde el punto de vista social y humano, fue desastroso: los campesinos pobres y los jornaleros sólo podían sobrevivir gracias a las «fincas comunales»; como ahora han desaparecido, no tienen más remedio, para no morir de hambre, que dejar el </a:t>
            </a:r>
            <a:r>
              <a:rPr lang="es-CO" sz="1300" b="1" dirty="0"/>
              <a:t>campo y </a:t>
            </a:r>
            <a:r>
              <a:rPr lang="es-CO" sz="1300" dirty="0"/>
              <a:t>trasladarse a la ciudad para trabajar como obreros en las nuevas fábricas que en esos momentos se estaban levantando.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239000" cy="666328"/>
          </a:xfrm>
        </p:spPr>
        <p:txBody>
          <a:bodyPr>
            <a:noAutofit/>
          </a:bodyPr>
          <a:lstStyle/>
          <a:p>
            <a:pPr algn="ctr"/>
            <a:r>
              <a:rPr lang="es-CO" sz="4400" dirty="0" smtClean="0"/>
              <a:t>LA MAQUINA DE VAPOR</a:t>
            </a:r>
            <a:endParaRPr lang="es-CO" sz="4400" dirty="0"/>
          </a:p>
        </p:txBody>
      </p:sp>
      <p:sp>
        <p:nvSpPr>
          <p:cNvPr id="3" name="2 Marcador de contenido"/>
          <p:cNvSpPr>
            <a:spLocks noGrp="1"/>
          </p:cNvSpPr>
          <p:nvPr>
            <p:ph idx="1"/>
          </p:nvPr>
        </p:nvSpPr>
        <p:spPr>
          <a:xfrm>
            <a:off x="3491880" y="1340768"/>
            <a:ext cx="4824536" cy="5638408"/>
          </a:xfrm>
        </p:spPr>
        <p:txBody>
          <a:bodyPr>
            <a:normAutofit fontScale="92500" lnSpcReduction="20000"/>
          </a:bodyPr>
          <a:lstStyle/>
          <a:p>
            <a:pPr marL="0" indent="0" fontAlgn="base">
              <a:buNone/>
            </a:pPr>
            <a:r>
              <a:rPr lang="es-CO" sz="1500" dirty="0"/>
              <a:t>El trabajo a mano  fue remplazado por trabajo realizado por  maquinas y supervisado por una nueva clase  de trabajadores conocidos como obreros. El primer campo de la revolución industrial fue en la rama textil. Al inicio se utilizaba energía hidráulica pero para 1785 se adopto la máquina de vapor (de Watt) para mover los telares. De aquí en adelante la máquina de vapor convierte a la Industria de una </a:t>
            </a:r>
            <a:r>
              <a:rPr lang="es-CO" sz="1500" dirty="0" smtClean="0"/>
              <a:t>pesada </a:t>
            </a:r>
            <a:r>
              <a:rPr lang="es-CO" sz="1500" dirty="0"/>
              <a:t>a una ligera, en todas las ramas se empieza  aplicar esta nueva tecnología, no obstante nuevos inventos van apareciendo. La industria empleaba mujeres, hombres e incluso niños mayores de 6 años en adelante esto exploto con la inconformidad de la gente no solo por el trato si no por los largos turnos de trabajo. Hubo muchos avances:</a:t>
            </a:r>
          </a:p>
          <a:p>
            <a:pPr fontAlgn="base"/>
            <a:r>
              <a:rPr lang="es-CO" sz="1500" dirty="0"/>
              <a:t>La aplicación de la ciencia y tecnología permitió el invento de máquinas que mejoraban los procesos productivos.</a:t>
            </a:r>
          </a:p>
          <a:p>
            <a:pPr fontAlgn="base"/>
            <a:r>
              <a:rPr lang="es-CO" sz="1500" dirty="0"/>
              <a:t>La despersonalización de las relaciones de trabajo: se pasa desde el taller familiar a la fábrica.</a:t>
            </a:r>
          </a:p>
          <a:p>
            <a:pPr fontAlgn="base"/>
            <a:r>
              <a:rPr lang="es-CO" sz="1500" dirty="0"/>
              <a:t>El uso de nuevas fuentes energéticas, como el carbón y el vapor.</a:t>
            </a:r>
          </a:p>
          <a:p>
            <a:pPr fontAlgn="base"/>
            <a:r>
              <a:rPr lang="es-CO" sz="1500" dirty="0"/>
              <a:t>La revolución en el transporte: ferrocarriles y barco de vapor.</a:t>
            </a:r>
          </a:p>
          <a:p>
            <a:pPr fontAlgn="base"/>
            <a:r>
              <a:rPr lang="es-CO" sz="1500" dirty="0"/>
              <a:t>El problema de producir en serie, era que se basaba 100% en el funcionamiento del producto y no en su visión estética dejando estos productos no agradables a la vista.</a:t>
            </a:r>
          </a:p>
          <a:p>
            <a:endParaRPr lang="es-CO" sz="1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88" y="1340768"/>
            <a:ext cx="314325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9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6632"/>
            <a:ext cx="7239000" cy="914360"/>
          </a:xfrm>
        </p:spPr>
        <p:txBody>
          <a:bodyPr>
            <a:normAutofit/>
          </a:bodyPr>
          <a:lstStyle/>
          <a:p>
            <a:pPr algn="ctr"/>
            <a:r>
              <a:rPr lang="es-CO" sz="4400" dirty="0" smtClean="0"/>
              <a:t>La maquina DE TELAR </a:t>
            </a:r>
            <a:endParaRPr lang="es-CO" sz="4400" dirty="0"/>
          </a:p>
        </p:txBody>
      </p:sp>
      <p:sp>
        <p:nvSpPr>
          <p:cNvPr id="3" name="2 Marcador de contenido"/>
          <p:cNvSpPr>
            <a:spLocks noGrp="1"/>
          </p:cNvSpPr>
          <p:nvPr>
            <p:ph idx="1"/>
          </p:nvPr>
        </p:nvSpPr>
        <p:spPr>
          <a:xfrm>
            <a:off x="4067944" y="1196752"/>
            <a:ext cx="4824535" cy="5258984"/>
          </a:xfrm>
        </p:spPr>
        <p:txBody>
          <a:bodyPr>
            <a:normAutofit fontScale="92500" lnSpcReduction="20000"/>
          </a:bodyPr>
          <a:lstStyle/>
          <a:p>
            <a:r>
              <a:rPr lang="es-CO" dirty="0"/>
              <a:t>M</a:t>
            </a:r>
            <a:r>
              <a:rPr lang="es-CO" dirty="0" smtClean="0"/>
              <a:t>áquina </a:t>
            </a:r>
            <a:r>
              <a:rPr lang="es-CO" dirty="0"/>
              <a:t>de hilar que permite el manejo de varios </a:t>
            </a:r>
            <a:r>
              <a:rPr lang="es-CO" dirty="0" smtClean="0"/>
              <a:t>usos</a:t>
            </a:r>
            <a:r>
              <a:rPr lang="es-CO" dirty="0"/>
              <a:t>, lo que multiplica la capacidad de hilado del trabajador. Es un invento del inglés James Hargreaves, quien la patentó en 1764. Sigue siendo una máquina que utiliza la energía humana pero mucho más productivamente: antes el trabajador movía la rueda para accionar un sólo huso. Ahora con el mismo esfuerzo el hilo se va enrollando en numerosos husos que pueden apreciarse en la parte inferior de la ilustración.</a:t>
            </a:r>
            <a:endParaRPr lang="es-C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64" y="1196752"/>
            <a:ext cx="3816424"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7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239000" cy="698336"/>
          </a:xfrm>
        </p:spPr>
        <p:txBody>
          <a:bodyPr/>
          <a:lstStyle/>
          <a:p>
            <a:pPr algn="ctr"/>
            <a:r>
              <a:rPr lang="es-CO" dirty="0"/>
              <a:t>La industria del algodón </a:t>
            </a:r>
          </a:p>
        </p:txBody>
      </p:sp>
      <p:sp>
        <p:nvSpPr>
          <p:cNvPr id="3" name="2 Marcador de contenido"/>
          <p:cNvSpPr>
            <a:spLocks noGrp="1"/>
          </p:cNvSpPr>
          <p:nvPr>
            <p:ph idx="1"/>
          </p:nvPr>
        </p:nvSpPr>
        <p:spPr>
          <a:xfrm>
            <a:off x="4067944" y="1412776"/>
            <a:ext cx="4464496" cy="5256584"/>
          </a:xfrm>
        </p:spPr>
        <p:txBody>
          <a:bodyPr>
            <a:normAutofit fontScale="70000" lnSpcReduction="20000"/>
          </a:bodyPr>
          <a:lstStyle/>
          <a:p>
            <a:pPr marL="0" indent="0">
              <a:buNone/>
            </a:pPr>
            <a:r>
              <a:rPr lang="es-CO" dirty="0"/>
              <a:t>En la primera revolución Industrial, la industria del algodón, pasó a ser la actividad principal en esta época. Incorporando diversas innovaciones a los procesos de tejido e hilado, desplazó en magnitud a la de la lana.</a:t>
            </a:r>
            <a:br>
              <a:rPr lang="es-CO" dirty="0"/>
            </a:br>
            <a:r>
              <a:rPr lang="es-CO" dirty="0"/>
              <a:t>Hubo hechos que incentivaron esta situación. Entre ellos se puede destacar:</a:t>
            </a:r>
            <a:br>
              <a:rPr lang="es-CO" dirty="0"/>
            </a:br>
            <a:r>
              <a:rPr lang="es-CO" dirty="0"/>
              <a:t/>
            </a:r>
            <a:br>
              <a:rPr lang="es-CO" dirty="0"/>
            </a:br>
            <a:r>
              <a:rPr lang="es-CO" dirty="0"/>
              <a:t>-La prohibición de importar telas de algodón de la India. principal competidora de Inglaterra.</a:t>
            </a:r>
            <a:br>
              <a:rPr lang="es-CO" dirty="0"/>
            </a:br>
            <a:r>
              <a:rPr lang="es-CO" dirty="0"/>
              <a:t/>
            </a:r>
            <a:br>
              <a:rPr lang="es-CO" dirty="0"/>
            </a:br>
            <a:r>
              <a:rPr lang="es-CO" dirty="0"/>
              <a:t>-La existencia de grandes plantaciones de algodón en Norteamérica, explotadas en régimen esclavista que proporcionaban materia prima abundante y barata a las factorías inglesas.</a:t>
            </a:r>
            <a:br>
              <a:rPr lang="es-CO" dirty="0"/>
            </a:br>
            <a:r>
              <a:rPr lang="es-CO" dirty="0"/>
              <a:t/>
            </a:r>
            <a:br>
              <a:rPr lang="es-CO" dirty="0"/>
            </a:br>
            <a:r>
              <a:rPr lang="es-CO" dirty="0"/>
              <a:t>-La inexistencia de reglamentaciones en el proceso productivo, lo que sin duda eliminaba las trabas que sufrían otras actividades.</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3816424" cy="482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607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260648"/>
            <a:ext cx="8712968" cy="7078861"/>
          </a:xfrm>
          <a:prstGeom prst="rect">
            <a:avLst/>
          </a:prstGeom>
          <a:noFill/>
        </p:spPr>
        <p:txBody>
          <a:bodyPr wrap="square" rtlCol="0">
            <a:spAutoFit/>
          </a:bodyPr>
          <a:lstStyle/>
          <a:p>
            <a:r>
              <a:rPr lang="es-ES_tradnl" sz="1400" b="1" dirty="0">
                <a:solidFill>
                  <a:schemeClr val="tx2"/>
                </a:solidFill>
              </a:rPr>
              <a:t>Los avances tecnológicos</a:t>
            </a:r>
            <a:endParaRPr lang="es-ES_tradnl" sz="1400" dirty="0">
              <a:solidFill>
                <a:schemeClr val="tx2"/>
              </a:solidFill>
            </a:endParaRPr>
          </a:p>
          <a:p>
            <a:r>
              <a:rPr lang="es-ES_tradnl" sz="1400" dirty="0">
                <a:solidFill>
                  <a:schemeClr val="tx2"/>
                </a:solidFill>
              </a:rPr>
              <a:t>La creciente actividad del sector industrial crea una demanda de avances tecnológicos sin los cuales no se podría haber hecho frente al crecimiento. Los avances iniciales en labores agrícolas han de ser vistos desde esta perspectiva de demanda, lo que a su vez, al generar un </a:t>
            </a:r>
            <a:r>
              <a:rPr lang="es-ES_tradnl" sz="1400" dirty="0">
                <a:solidFill>
                  <a:schemeClr val="tx2"/>
                </a:solidFill>
                <a:hlinkClick r:id="rId2"/>
              </a:rPr>
              <a:t>desarrollo</a:t>
            </a:r>
            <a:r>
              <a:rPr lang="es-ES_tradnl" sz="1400" dirty="0">
                <a:solidFill>
                  <a:schemeClr val="tx2"/>
                </a:solidFill>
              </a:rPr>
              <a:t> del sector puntero industrial (textil) genera nueva demanda de avances. La necesidad de producir más y más rápido genera una búsqueda de </a:t>
            </a:r>
            <a:r>
              <a:rPr lang="es-ES_tradnl" sz="1400" dirty="0">
                <a:solidFill>
                  <a:schemeClr val="tx2"/>
                </a:solidFill>
                <a:hlinkClick r:id="rId3"/>
              </a:rPr>
              <a:t>soluciones</a:t>
            </a:r>
            <a:r>
              <a:rPr lang="es-ES_tradnl" sz="1400" dirty="0">
                <a:solidFill>
                  <a:schemeClr val="tx2"/>
                </a:solidFill>
              </a:rPr>
              <a:t> a </a:t>
            </a:r>
            <a:r>
              <a:rPr lang="es-ES_tradnl" sz="1400" dirty="0" smtClean="0">
                <a:solidFill>
                  <a:schemeClr val="tx2"/>
                </a:solidFill>
              </a:rPr>
              <a:t>problemas cotidianos </a:t>
            </a:r>
            <a:r>
              <a:rPr lang="es-ES_tradnl" sz="1400" dirty="0">
                <a:solidFill>
                  <a:schemeClr val="tx2"/>
                </a:solidFill>
              </a:rPr>
              <a:t>que, a su vez, generan otras respuestas paralelas.</a:t>
            </a:r>
          </a:p>
          <a:p>
            <a:r>
              <a:rPr lang="es-ES_tradnl" sz="1400" dirty="0">
                <a:solidFill>
                  <a:schemeClr val="tx2"/>
                </a:solidFill>
              </a:rPr>
              <a:t>Los sectores más punteros del desarrollo industrial inglés son, sin duda alguna, el textil y el metalúrgico.</a:t>
            </a:r>
          </a:p>
          <a:p>
            <a:endParaRPr lang="es-ES_tradnl" sz="1400" b="1" dirty="0">
              <a:solidFill>
                <a:schemeClr val="tx2"/>
              </a:solidFill>
            </a:endParaRPr>
          </a:p>
          <a:p>
            <a:r>
              <a:rPr lang="es-ES_tradnl" sz="1400" b="1" dirty="0">
                <a:solidFill>
                  <a:schemeClr val="tx2"/>
                </a:solidFill>
              </a:rPr>
              <a:t>La máquina de vapor</a:t>
            </a:r>
          </a:p>
          <a:p>
            <a:r>
              <a:rPr lang="es-ES_tradnl" sz="1400" dirty="0">
                <a:solidFill>
                  <a:schemeClr val="tx2"/>
                </a:solidFill>
              </a:rPr>
              <a:t>El empleo de la energía producida por las </a:t>
            </a:r>
            <a:r>
              <a:rPr lang="es-ES_tradnl" sz="1400" dirty="0">
                <a:solidFill>
                  <a:schemeClr val="tx2"/>
                </a:solidFill>
                <a:hlinkClick r:id="rId4"/>
              </a:rPr>
              <a:t>calderas</a:t>
            </a:r>
            <a:r>
              <a:rPr lang="es-ES_tradnl" sz="1400" dirty="0">
                <a:solidFill>
                  <a:schemeClr val="tx2"/>
                </a:solidFill>
              </a:rPr>
              <a:t> de vapor para mover las máquinas tejedoras y de hilar </a:t>
            </a:r>
            <a:r>
              <a:rPr lang="es-ES_tradnl" sz="1400" dirty="0">
                <a:solidFill>
                  <a:schemeClr val="tx2"/>
                </a:solidFill>
                <a:hlinkClick r:id="rId5"/>
              </a:rPr>
              <a:t>marc</a:t>
            </a:r>
            <a:r>
              <a:rPr lang="es-ES_tradnl" sz="1400" dirty="0">
                <a:solidFill>
                  <a:schemeClr val="tx2"/>
                </a:solidFill>
              </a:rPr>
              <a:t>ó el comienzo del extraordinario incremento de la producción y, al mismo </a:t>
            </a:r>
            <a:r>
              <a:rPr lang="es-ES_tradnl" sz="1400" dirty="0">
                <a:solidFill>
                  <a:schemeClr val="tx2"/>
                </a:solidFill>
                <a:hlinkClick r:id="rId6"/>
              </a:rPr>
              <a:t>tiempo</a:t>
            </a:r>
            <a:r>
              <a:rPr lang="es-ES_tradnl" sz="1400" dirty="0">
                <a:solidFill>
                  <a:schemeClr val="tx2"/>
                </a:solidFill>
              </a:rPr>
              <a:t>, de la Revolución Industrial.</a:t>
            </a:r>
          </a:p>
          <a:p>
            <a:r>
              <a:rPr lang="es-ES_tradnl" sz="1400" dirty="0">
                <a:solidFill>
                  <a:schemeClr val="tx2"/>
                </a:solidFill>
              </a:rPr>
              <a:t>La máquina de vapor producía una corriente de vapor que permitía mover una rueda durante largo tiempo. Al principio esta máquina se utilizó en la industria textil y en las minas; más tarde se aprovechó también para el desplazamiento de algunos medios de </a:t>
            </a:r>
            <a:r>
              <a:rPr lang="es-ES_tradnl" sz="1400" dirty="0">
                <a:solidFill>
                  <a:schemeClr val="tx2"/>
                </a:solidFill>
                <a:hlinkClick r:id="rId7"/>
              </a:rPr>
              <a:t>transporte</a:t>
            </a:r>
            <a:r>
              <a:rPr lang="es-ES_tradnl" sz="1400" dirty="0">
                <a:solidFill>
                  <a:schemeClr val="tx2"/>
                </a:solidFill>
              </a:rPr>
              <a:t>, como las locomotoras y las embarcaciones. La transformación industrial fue posible, en gran parte, gracias al uso de dos nuevas </a:t>
            </a:r>
            <a:r>
              <a:rPr lang="es-ES_tradnl" sz="1400" dirty="0">
                <a:solidFill>
                  <a:schemeClr val="tx2"/>
                </a:solidFill>
                <a:hlinkClick r:id="rId8"/>
              </a:rPr>
              <a:t>fuentes</a:t>
            </a:r>
            <a:r>
              <a:rPr lang="es-ES_tradnl" sz="1400" dirty="0">
                <a:solidFill>
                  <a:schemeClr val="tx2"/>
                </a:solidFill>
              </a:rPr>
              <a:t> de energía: el vapor y el carbón mineral.</a:t>
            </a:r>
          </a:p>
          <a:p>
            <a:r>
              <a:rPr lang="es-ES_tradnl" sz="1400" dirty="0">
                <a:solidFill>
                  <a:schemeClr val="tx2"/>
                </a:solidFill>
              </a:rPr>
              <a:t>La utilización del vapor se dio gracias al invento de la máquina de vapor, la cual fue perfeccionada en 1769 por el inglés James Watt.</a:t>
            </a:r>
          </a:p>
          <a:p>
            <a:endParaRPr lang="es-ES_tradnl" sz="1400" b="1" dirty="0">
              <a:solidFill>
                <a:schemeClr val="tx2"/>
              </a:solidFill>
            </a:endParaRPr>
          </a:p>
          <a:p>
            <a:r>
              <a:rPr lang="es-ES_tradnl" sz="1400" b="1" dirty="0">
                <a:solidFill>
                  <a:schemeClr val="tx2"/>
                </a:solidFill>
              </a:rPr>
              <a:t>La industria del algodón</a:t>
            </a:r>
            <a:endParaRPr lang="es-ES_tradnl" sz="1400" dirty="0">
              <a:solidFill>
                <a:schemeClr val="tx2"/>
              </a:solidFill>
            </a:endParaRPr>
          </a:p>
          <a:p>
            <a:r>
              <a:rPr lang="es-ES_tradnl" sz="1400" dirty="0">
                <a:solidFill>
                  <a:schemeClr val="tx2"/>
                </a:solidFill>
              </a:rPr>
              <a:t>El primer paso en la transformación del sector textil inglés fue el cambio de </a:t>
            </a:r>
            <a:r>
              <a:rPr lang="es-ES_tradnl" sz="1400" dirty="0">
                <a:solidFill>
                  <a:schemeClr val="tx2"/>
                </a:solidFill>
                <a:hlinkClick r:id="rId9"/>
              </a:rPr>
              <a:t>materia prima</a:t>
            </a:r>
            <a:r>
              <a:rPr lang="es-ES_tradnl" sz="1400" dirty="0">
                <a:solidFill>
                  <a:schemeClr val="tx2"/>
                </a:solidFill>
              </a:rPr>
              <a:t>: de la lana al </a:t>
            </a:r>
            <a:r>
              <a:rPr lang="es-ES_tradnl" sz="1400" dirty="0">
                <a:solidFill>
                  <a:schemeClr val="tx2"/>
                </a:solidFill>
                <a:hlinkClick r:id="rId10"/>
              </a:rPr>
              <a:t>algodón</a:t>
            </a:r>
            <a:r>
              <a:rPr lang="es-ES_tradnl" sz="1400" dirty="0">
                <a:solidFill>
                  <a:schemeClr val="tx2"/>
                </a:solidFill>
              </a:rPr>
              <a:t>; los motivos son fáciles de entender: una exportación de este </a:t>
            </a:r>
            <a:r>
              <a:rPr lang="es-ES_tradnl" sz="1400" dirty="0">
                <a:solidFill>
                  <a:schemeClr val="tx2"/>
                </a:solidFill>
                <a:hlinkClick r:id="rId11"/>
              </a:rPr>
              <a:t>producto</a:t>
            </a:r>
            <a:r>
              <a:rPr lang="es-ES_tradnl" sz="1400" dirty="0">
                <a:solidFill>
                  <a:schemeClr val="tx2"/>
                </a:solidFill>
              </a:rPr>
              <a:t> a Europa era impensable dada su abundancia, además, los primeros intentos de acelerar las labores y de mecanizar el proceso de hilado y tejido de lana demostraron la ineptitud de este material para este proceso; la abundancia de algodón en las colonias y lo fácil de traerlo de fuera (unido al hecho de que nadie podía producirlo como tejido a la </a:t>
            </a:r>
            <a:r>
              <a:rPr lang="es-ES_tradnl" sz="1400" dirty="0">
                <a:solidFill>
                  <a:schemeClr val="tx2"/>
                </a:solidFill>
                <a:hlinkClick r:id="rId12"/>
              </a:rPr>
              <a:t>velocidad</a:t>
            </a:r>
            <a:r>
              <a:rPr lang="es-ES_tradnl" sz="1400" dirty="0">
                <a:solidFill>
                  <a:schemeClr val="tx2"/>
                </a:solidFill>
              </a:rPr>
              <a:t> que las máquinas inglesas lo hacían) le supuso hacerse con un producto sin </a:t>
            </a:r>
            <a:r>
              <a:rPr lang="es-ES_tradnl" sz="1400" dirty="0">
                <a:solidFill>
                  <a:schemeClr val="tx2"/>
                </a:solidFill>
                <a:hlinkClick r:id="rId13"/>
              </a:rPr>
              <a:t>competencia</a:t>
            </a:r>
            <a:r>
              <a:rPr lang="es-ES_tradnl" sz="1400" dirty="0">
                <a:solidFill>
                  <a:schemeClr val="tx2"/>
                </a:solidFill>
              </a:rPr>
              <a:t>; la tecnificación al que se sometió el proceso de hilado y tejido demostró que se podía acelerar el proceso, fabricando más en menos tiempo y abasteciendo la demanda del sector comercial.</a:t>
            </a:r>
          </a:p>
          <a:p>
            <a:endParaRPr lang="es-ES_tradnl" sz="1600" dirty="0"/>
          </a:p>
          <a:p>
            <a:endParaRPr lang="es-CO" dirty="0"/>
          </a:p>
        </p:txBody>
      </p:sp>
    </p:spTree>
    <p:extLst>
      <p:ext uri="{BB962C8B-B14F-4D97-AF65-F5344CB8AC3E}">
        <p14:creationId xmlns:p14="http://schemas.microsoft.com/office/powerpoint/2010/main" val="301162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512" y="260648"/>
            <a:ext cx="8640960" cy="6832640"/>
          </a:xfrm>
          <a:prstGeom prst="rect">
            <a:avLst/>
          </a:prstGeom>
          <a:noFill/>
        </p:spPr>
        <p:txBody>
          <a:bodyPr wrap="square" rtlCol="0">
            <a:spAutoFit/>
          </a:bodyPr>
          <a:lstStyle/>
          <a:p>
            <a:r>
              <a:rPr lang="es-CO" sz="1400" b="1" dirty="0">
                <a:solidFill>
                  <a:schemeClr val="tx2"/>
                </a:solidFill>
              </a:rPr>
              <a:t>El capital</a:t>
            </a:r>
            <a:endParaRPr lang="es-CO" sz="1400" dirty="0">
              <a:solidFill>
                <a:schemeClr val="tx2"/>
              </a:solidFill>
            </a:endParaRPr>
          </a:p>
          <a:p>
            <a:r>
              <a:rPr lang="es-CO" sz="1400" dirty="0">
                <a:solidFill>
                  <a:schemeClr val="tx2"/>
                </a:solidFill>
              </a:rPr>
              <a:t>A fines del XVII había nacido el </a:t>
            </a:r>
            <a:r>
              <a:rPr lang="es-CO" sz="1400" dirty="0">
                <a:solidFill>
                  <a:schemeClr val="tx2"/>
                </a:solidFill>
                <a:hlinkClick r:id="rId2"/>
              </a:rPr>
              <a:t>Banco</a:t>
            </a:r>
            <a:r>
              <a:rPr lang="es-CO" sz="1400" dirty="0">
                <a:solidFill>
                  <a:schemeClr val="tx2"/>
                </a:solidFill>
              </a:rPr>
              <a:t> de Londres y, a su sombra, multitud de pequeños </a:t>
            </a:r>
            <a:r>
              <a:rPr lang="es-CO" sz="1400" dirty="0">
                <a:solidFill>
                  <a:schemeClr val="tx2"/>
                </a:solidFill>
                <a:hlinkClick r:id="rId2"/>
              </a:rPr>
              <a:t>bancos</a:t>
            </a:r>
            <a:r>
              <a:rPr lang="es-CO" sz="1400" dirty="0">
                <a:solidFill>
                  <a:schemeClr val="tx2"/>
                </a:solidFill>
              </a:rPr>
              <a:t> de actividad local y regional.</a:t>
            </a:r>
          </a:p>
          <a:p>
            <a:r>
              <a:rPr lang="es-CO" sz="1400" dirty="0">
                <a:solidFill>
                  <a:schemeClr val="tx2"/>
                </a:solidFill>
              </a:rPr>
              <a:t>Las ganancias que el campo estaba produciendo con la </a:t>
            </a:r>
            <a:r>
              <a:rPr lang="es-CO" sz="1400" dirty="0">
                <a:solidFill>
                  <a:schemeClr val="tx2"/>
                </a:solidFill>
                <a:hlinkClick r:id="rId3"/>
              </a:rPr>
              <a:t>comercialización</a:t>
            </a:r>
            <a:r>
              <a:rPr lang="es-CO" sz="1400" dirty="0">
                <a:solidFill>
                  <a:schemeClr val="tx2"/>
                </a:solidFill>
              </a:rPr>
              <a:t> de sus productos (de </a:t>
            </a:r>
            <a:r>
              <a:rPr lang="es-CO" sz="1400" dirty="0">
                <a:solidFill>
                  <a:schemeClr val="tx2"/>
                </a:solidFill>
                <a:hlinkClick r:id="rId4"/>
              </a:rPr>
              <a:t>consumo</a:t>
            </a:r>
            <a:r>
              <a:rPr lang="es-CO" sz="1400" dirty="0">
                <a:solidFill>
                  <a:schemeClr val="tx2"/>
                </a:solidFill>
              </a:rPr>
              <a:t> e industriales) podría no haberse reinvertido y paralizar así todo el proceso de la revolución industrial, pero la aparición de una activa Banca reorienta estos capitales hacia la industria (lo que genera beneficios que a su vez son redistribuidos por la Banca hacia el comercio). La coyuntura es de abundancia de capitales, por lo que no es difícil conseguir capital para invertir. El </a:t>
            </a:r>
            <a:r>
              <a:rPr lang="es-CO" sz="1400" dirty="0">
                <a:solidFill>
                  <a:schemeClr val="tx2"/>
                </a:solidFill>
                <a:hlinkClick r:id="rId5"/>
              </a:rPr>
              <a:t>mantenimiento</a:t>
            </a:r>
            <a:r>
              <a:rPr lang="es-CO" sz="1400" dirty="0">
                <a:solidFill>
                  <a:schemeClr val="tx2"/>
                </a:solidFill>
              </a:rPr>
              <a:t> del mercado hará necesaria una especial </a:t>
            </a:r>
            <a:r>
              <a:rPr lang="es-CO" sz="1400" dirty="0">
                <a:solidFill>
                  <a:schemeClr val="tx2"/>
                </a:solidFill>
                <a:hlinkClick r:id="rId6"/>
              </a:rPr>
              <a:t>atención</a:t>
            </a:r>
            <a:r>
              <a:rPr lang="es-CO" sz="1400" dirty="0">
                <a:solidFill>
                  <a:schemeClr val="tx2"/>
                </a:solidFill>
              </a:rPr>
              <a:t> al comercio: las relaciones internacionales de Inglaterra en este momento permiten una navegación tranquila ( consecuencia del Tratado de </a:t>
            </a:r>
            <a:r>
              <a:rPr lang="es-CO" sz="1400" dirty="0" smtClean="0">
                <a:solidFill>
                  <a:schemeClr val="tx2"/>
                </a:solidFill>
              </a:rPr>
              <a:t>Utrecht), </a:t>
            </a:r>
            <a:r>
              <a:rPr lang="es-CO" sz="1400" dirty="0">
                <a:solidFill>
                  <a:schemeClr val="tx2"/>
                </a:solidFill>
              </a:rPr>
              <a:t>por lo que el </a:t>
            </a:r>
            <a:r>
              <a:rPr lang="es-CO" sz="1400" dirty="0">
                <a:solidFill>
                  <a:schemeClr val="tx2"/>
                </a:solidFill>
                <a:hlinkClick r:id="rId7"/>
              </a:rPr>
              <a:t>comercio exterior</a:t>
            </a:r>
            <a:r>
              <a:rPr lang="es-CO" sz="1400" dirty="0">
                <a:solidFill>
                  <a:schemeClr val="tx2"/>
                </a:solidFill>
              </a:rPr>
              <a:t> inglés crece vertiginosamente hasta 1780; hasta 1750 se había venido centrando en exportar cereales y </a:t>
            </a:r>
            <a:r>
              <a:rPr lang="es-CO" sz="1400" dirty="0">
                <a:solidFill>
                  <a:schemeClr val="tx2"/>
                </a:solidFill>
                <a:hlinkClick r:id="rId8"/>
              </a:rPr>
              <a:t>tejidos</a:t>
            </a:r>
            <a:r>
              <a:rPr lang="es-CO" sz="1400" dirty="0">
                <a:solidFill>
                  <a:schemeClr val="tx2"/>
                </a:solidFill>
              </a:rPr>
              <a:t> de lana, pero la reconversión de la actividad económica va a permitir a Inglaterra exportar tejidos de algodón (únicos en Europa) e importar cereales</a:t>
            </a:r>
            <a:r>
              <a:rPr lang="es-CO" sz="1400" dirty="0" smtClean="0">
                <a:solidFill>
                  <a:schemeClr val="tx2"/>
                </a:solidFill>
              </a:rPr>
              <a:t>.</a:t>
            </a:r>
            <a:r>
              <a:rPr lang="es-CO" sz="1400" dirty="0"/>
              <a:t> </a:t>
            </a:r>
            <a:endParaRPr lang="es-CO" sz="1400" dirty="0" smtClean="0"/>
          </a:p>
          <a:p>
            <a:endParaRPr lang="es-CO" sz="1400" dirty="0" smtClean="0"/>
          </a:p>
          <a:p>
            <a:r>
              <a:rPr lang="es-CO" sz="1400" b="1" dirty="0" smtClean="0">
                <a:solidFill>
                  <a:schemeClr val="tx2"/>
                </a:solidFill>
              </a:rPr>
              <a:t>El liberalismo</a:t>
            </a:r>
          </a:p>
          <a:p>
            <a:r>
              <a:rPr lang="es-CO" sz="1400" dirty="0" smtClean="0">
                <a:solidFill>
                  <a:schemeClr val="tx2"/>
                </a:solidFill>
              </a:rPr>
              <a:t>Al </a:t>
            </a:r>
            <a:r>
              <a:rPr lang="es-CO" sz="1400" dirty="0">
                <a:solidFill>
                  <a:schemeClr val="tx2"/>
                </a:solidFill>
              </a:rPr>
              <a:t>desarrollarse el Capitalismo Industrial durante el siglo XIX, el liberalismo económico siguió caracterizado por una aptitud negativa hacia la autoridad estatal. Las clases trabajadoras consideraban que estas ideas protegían los intereses de los grupos económicos más poderosos, en especial de los fabricantes, y que favorecían una política de </a:t>
            </a:r>
            <a:r>
              <a:rPr lang="es-CO" sz="1400" dirty="0" smtClean="0">
                <a:solidFill>
                  <a:schemeClr val="tx2"/>
                </a:solidFill>
              </a:rPr>
              <a:t>la deferencia </a:t>
            </a:r>
            <a:r>
              <a:rPr lang="es-CO" sz="1400" dirty="0">
                <a:solidFill>
                  <a:schemeClr val="tx2"/>
                </a:solidFill>
              </a:rPr>
              <a:t>e incluso de brutalidad hacia las clases trabajadoras. Estas clases, que habían empezado a tener conciencia política y un poder organizado, se orientaron hacia posturas políticas que se </a:t>
            </a:r>
            <a:r>
              <a:rPr lang="es-CO" sz="1400" dirty="0" smtClean="0">
                <a:solidFill>
                  <a:schemeClr val="tx2"/>
                </a:solidFill>
              </a:rPr>
              <a:t>preocupaban </a:t>
            </a:r>
            <a:r>
              <a:rPr lang="es-CO" sz="1400" dirty="0">
                <a:solidFill>
                  <a:schemeClr val="tx2"/>
                </a:solidFill>
              </a:rPr>
              <a:t>más de sus necesidades, en especial, hacia los partidos socialistas. </a:t>
            </a:r>
          </a:p>
          <a:p>
            <a:r>
              <a:rPr lang="es-CO" sz="1400" dirty="0" smtClean="0">
                <a:solidFill>
                  <a:schemeClr val="tx2"/>
                </a:solidFill>
              </a:rPr>
              <a:t>Adam </a:t>
            </a:r>
            <a:r>
              <a:rPr lang="es-CO" sz="1400" dirty="0">
                <a:solidFill>
                  <a:schemeClr val="tx2"/>
                </a:solidFill>
              </a:rPr>
              <a:t>Smith es su obra "Las Riquezas de las Naciones" sostiene que lo importante para el bienestar de los pueblos es el trabajo del hombre, y que el Estado debe dejar libre al hombre para que ejerza el trabajo que mejor le convenga, y así llegar a realizar todo su potencial humano. En esta obra Smith, filósofo y economista, trata del nuevo fenómeno: El Capitalismo. Fue un innovador defensor del universalismo, la libertad de trabajo y libertad de comercio, revivió la doctrina platónica de la importancia de la división del trabajo y de la especialización con el objeto de incrementar la productividad.</a:t>
            </a:r>
          </a:p>
          <a:p>
            <a:endParaRPr lang="es-CO" sz="1400" dirty="0">
              <a:solidFill>
                <a:schemeClr val="tx2"/>
              </a:solidFill>
            </a:endParaRPr>
          </a:p>
          <a:p>
            <a:endParaRPr lang="es-CO" dirty="0"/>
          </a:p>
        </p:txBody>
      </p:sp>
    </p:spTree>
    <p:extLst>
      <p:ext uri="{BB962C8B-B14F-4D97-AF65-F5344CB8AC3E}">
        <p14:creationId xmlns:p14="http://schemas.microsoft.com/office/powerpoint/2010/main" val="3414071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con pila de libros</Template>
  <TotalTime>323</TotalTime>
  <Words>1029</Words>
  <Application>Microsoft Office PowerPoint</Application>
  <PresentationFormat>Presentación en pantalla (4:3)</PresentationFormat>
  <Paragraphs>91</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Opulento</vt:lpstr>
      <vt:lpstr>Presentación de PowerPoint</vt:lpstr>
      <vt:lpstr>LA REVOLUCION INDUSTRIAL</vt:lpstr>
      <vt:lpstr>Presentación de PowerPoint</vt:lpstr>
      <vt:lpstr>Presentación de PowerPoint</vt:lpstr>
      <vt:lpstr>LA MAQUINA DE VAPOR</vt:lpstr>
      <vt:lpstr>La maquina DE TELAR </vt:lpstr>
      <vt:lpstr>La industria del algodón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REVOLUCION INDUSTRIAL</dc:title>
  <dc:creator>NET</dc:creator>
  <cp:lastModifiedBy>usuario</cp:lastModifiedBy>
  <cp:revision>32</cp:revision>
  <dcterms:created xsi:type="dcterms:W3CDTF">2011-09-12T22:52:25Z</dcterms:created>
  <dcterms:modified xsi:type="dcterms:W3CDTF">2011-09-26T21:36:53Z</dcterms:modified>
</cp:coreProperties>
</file>